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3" r:id="rId8"/>
    <p:sldId id="264" r:id="rId9"/>
    <p:sldId id="265" r:id="rId10"/>
    <p:sldId id="266" r:id="rId11"/>
    <p:sldId id="268" r:id="rId12"/>
    <p:sldId id="269" r:id="rId13"/>
    <p:sldId id="270" r:id="rId14"/>
    <p:sldId id="271"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鍾 恩貴" initials="鍾" lastIdx="2" clrIdx="0">
    <p:extLst>
      <p:ext uri="{19B8F6BF-5375-455C-9EA6-DF929625EA0E}">
        <p15:presenceInfo xmlns:p15="http://schemas.microsoft.com/office/powerpoint/2012/main" userId="fc1ef93d18be54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2557041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949910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77369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1777074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0988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1972230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286055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323714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2237406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66803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621627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425730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802437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594257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798502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0905C39-036F-4947-AFA3-64984BC21606}" type="datetimeFigureOut">
              <a:rPr lang="zh-TW" altLang="en-US" smtClean="0"/>
              <a:t>2021/5/10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2149239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0905C39-036F-4947-AFA3-64984BC21606}" type="datetimeFigureOut">
              <a:rPr lang="zh-TW" altLang="en-US" smtClean="0"/>
              <a:t>2021/5/10</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AE29E03-2D97-4CE6-9E3C-BAF9EC537BBB}" type="slidenum">
              <a:rPr lang="zh-TW" altLang="en-US" smtClean="0"/>
              <a:t>‹#›</a:t>
            </a:fld>
            <a:endParaRPr lang="zh-TW" altLang="en-US"/>
          </a:p>
        </p:txBody>
      </p:sp>
    </p:spTree>
    <p:extLst>
      <p:ext uri="{BB962C8B-B14F-4D97-AF65-F5344CB8AC3E}">
        <p14:creationId xmlns:p14="http://schemas.microsoft.com/office/powerpoint/2010/main" val="284079789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4.xml"/><Relationship Id="rId7"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 Id="rId9"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B8889444-E336-43E4-818A-1FE1C97E3114}"/>
              </a:ext>
            </a:extLst>
          </p:cNvPr>
          <p:cNvSpPr>
            <a:spLocks noGrp="1"/>
          </p:cNvSpPr>
          <p:nvPr>
            <p:ph type="title"/>
          </p:nvPr>
        </p:nvSpPr>
        <p:spPr>
          <a:xfrm>
            <a:off x="0" y="368345"/>
            <a:ext cx="12192000" cy="1507067"/>
          </a:xfrm>
        </p:spPr>
        <p:txBody>
          <a:bodyPr>
            <a:normAutofit/>
          </a:bodyPr>
          <a:lstStyle/>
          <a:p>
            <a:pPr algn="ctr"/>
            <a:r>
              <a:rPr lang="zh-TW" altLang="en-US" sz="4400" b="1" dirty="0">
                <a:solidFill>
                  <a:schemeClr val="tx1"/>
                </a:solidFill>
              </a:rPr>
              <a:t>找出看不見的殺手 </a:t>
            </a:r>
            <a:r>
              <a:rPr lang="en-US" altLang="zh-TW" sz="4400" b="1" dirty="0">
                <a:solidFill>
                  <a:schemeClr val="tx1"/>
                </a:solidFill>
              </a:rPr>
              <a:t>—</a:t>
            </a:r>
            <a:r>
              <a:rPr lang="zh-TW" altLang="en-US" sz="4400" b="1" dirty="0">
                <a:solidFill>
                  <a:schemeClr val="tx1"/>
                </a:solidFill>
              </a:rPr>
              <a:t> 空氣汙染監測系統</a:t>
            </a:r>
          </a:p>
        </p:txBody>
      </p:sp>
      <p:pic>
        <p:nvPicPr>
          <p:cNvPr id="11" name="內容版面配置區 10">
            <a:extLst>
              <a:ext uri="{FF2B5EF4-FFF2-40B4-BE49-F238E27FC236}">
                <a16:creationId xmlns:a16="http://schemas.microsoft.com/office/drawing/2014/main" id="{1237BFD6-6BEA-4F19-93F8-1AC39CF8FE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7771" y="2608218"/>
            <a:ext cx="5174726" cy="3881437"/>
          </a:xfrm>
        </p:spPr>
      </p:pic>
      <p:sp>
        <p:nvSpPr>
          <p:cNvPr id="12" name="文字方塊 11">
            <a:extLst>
              <a:ext uri="{FF2B5EF4-FFF2-40B4-BE49-F238E27FC236}">
                <a16:creationId xmlns:a16="http://schemas.microsoft.com/office/drawing/2014/main" id="{E2EB40EA-4F04-42F4-88E9-D0CA0B5A8A55}"/>
              </a:ext>
            </a:extLst>
          </p:cNvPr>
          <p:cNvSpPr txBox="1"/>
          <p:nvPr/>
        </p:nvSpPr>
        <p:spPr>
          <a:xfrm>
            <a:off x="603681" y="4394447"/>
            <a:ext cx="3888420" cy="1384995"/>
          </a:xfrm>
          <a:prstGeom prst="rect">
            <a:avLst/>
          </a:prstGeom>
          <a:noFill/>
        </p:spPr>
        <p:txBody>
          <a:bodyPr wrap="square" rtlCol="0">
            <a:spAutoFit/>
          </a:bodyPr>
          <a:lstStyle/>
          <a:p>
            <a:r>
              <a:rPr lang="zh-TW" altLang="en-US" sz="2800" dirty="0"/>
              <a:t>班級：電機三甲</a:t>
            </a:r>
            <a:endParaRPr lang="en-US" altLang="zh-TW" sz="2800" dirty="0"/>
          </a:p>
          <a:p>
            <a:r>
              <a:rPr lang="zh-TW" altLang="en-US" sz="2800" dirty="0"/>
              <a:t>組員：鍾恩貴</a:t>
            </a:r>
            <a:endParaRPr lang="en-US" altLang="zh-TW" sz="2800" dirty="0"/>
          </a:p>
          <a:p>
            <a:r>
              <a:rPr lang="zh-TW" altLang="en-US" sz="2800" dirty="0"/>
              <a:t>指導老師：王彥貿 師</a:t>
            </a:r>
          </a:p>
        </p:txBody>
      </p:sp>
    </p:spTree>
    <p:extLst>
      <p:ext uri="{BB962C8B-B14F-4D97-AF65-F5344CB8AC3E}">
        <p14:creationId xmlns:p14="http://schemas.microsoft.com/office/powerpoint/2010/main" val="311986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8F53DD0-624E-4051-AE3B-E75588944EF2}"/>
              </a:ext>
            </a:extLst>
          </p:cNvPr>
          <p:cNvGraphicFramePr>
            <a:graphicFrameLocks noGrp="1"/>
          </p:cNvGraphicFramePr>
          <p:nvPr>
            <p:ph idx="1"/>
            <p:extLst>
              <p:ext uri="{D42A27DB-BD31-4B8C-83A1-F6EECF244321}">
                <p14:modId xmlns:p14="http://schemas.microsoft.com/office/powerpoint/2010/main" val="275698411"/>
              </p:ext>
            </p:extLst>
          </p:nvPr>
        </p:nvGraphicFramePr>
        <p:xfrm>
          <a:off x="550541" y="264211"/>
          <a:ext cx="8596312" cy="6055566"/>
        </p:xfrm>
        <a:graphic>
          <a:graphicData uri="http://schemas.openxmlformats.org/drawingml/2006/table">
            <a:tbl>
              <a:tblPr firstRow="1" bandRow="1">
                <a:tableStyleId>{5940675A-B579-460E-94D1-54222C63F5DA}</a:tableStyleId>
              </a:tblPr>
              <a:tblGrid>
                <a:gridCol w="4298156">
                  <a:extLst>
                    <a:ext uri="{9D8B030D-6E8A-4147-A177-3AD203B41FA5}">
                      <a16:colId xmlns:a16="http://schemas.microsoft.com/office/drawing/2014/main" val="2556975874"/>
                    </a:ext>
                  </a:extLst>
                </a:gridCol>
                <a:gridCol w="4298156">
                  <a:extLst>
                    <a:ext uri="{9D8B030D-6E8A-4147-A177-3AD203B41FA5}">
                      <a16:colId xmlns:a16="http://schemas.microsoft.com/office/drawing/2014/main" val="243020832"/>
                    </a:ext>
                  </a:extLst>
                </a:gridCol>
              </a:tblGrid>
              <a:tr h="370840">
                <a:tc gridSpan="2">
                  <a:txBody>
                    <a:bodyPr/>
                    <a:lstStyle/>
                    <a:p>
                      <a:pPr algn="ctr"/>
                      <a:r>
                        <a:rPr lang="zh-TW" altLang="zh-TW" sz="1800" kern="1200" dirty="0">
                          <a:solidFill>
                            <a:schemeClr val="tx1"/>
                          </a:solidFill>
                          <a:effectLst/>
                          <a:latin typeface="+mn-lt"/>
                          <a:ea typeface="+mn-ea"/>
                          <a:cs typeface="+mn-cs"/>
                        </a:rPr>
                        <a:t>電路焊接及組裝</a:t>
                      </a:r>
                      <a:endParaRPr lang="zh-TW" altLang="en-US" dirty="0"/>
                    </a:p>
                  </a:txBody>
                  <a:tcPr/>
                </a:tc>
                <a:tc hMerge="1">
                  <a:txBody>
                    <a:bodyPr/>
                    <a:lstStyle/>
                    <a:p>
                      <a:endParaRPr lang="zh-TW" altLang="en-US" dirty="0"/>
                    </a:p>
                  </a:txBody>
                  <a:tcPr/>
                </a:tc>
                <a:extLst>
                  <a:ext uri="{0D108BD9-81ED-4DB2-BD59-A6C34878D82A}">
                    <a16:rowId xmlns:a16="http://schemas.microsoft.com/office/drawing/2014/main" val="2583110835"/>
                  </a:ext>
                </a:extLst>
              </a:tr>
              <a:tr h="2434111">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397676346"/>
                  </a:ext>
                </a:extLst>
              </a:tr>
              <a:tr h="370840">
                <a:tc>
                  <a:txBody>
                    <a:bodyPr/>
                    <a:lstStyle/>
                    <a:p>
                      <a:pPr algn="ctr"/>
                      <a:r>
                        <a:rPr lang="zh-TW" altLang="zh-TW" sz="1800" kern="1200" dirty="0">
                          <a:solidFill>
                            <a:schemeClr val="tx1"/>
                          </a:solidFill>
                          <a:effectLst/>
                          <a:latin typeface="+mn-lt"/>
                          <a:ea typeface="+mn-ea"/>
                          <a:cs typeface="+mn-cs"/>
                        </a:rPr>
                        <a:t>放置戶外測量數據</a:t>
                      </a:r>
                      <a:endParaRPr lang="zh-TW" altLang="en-US" dirty="0"/>
                    </a:p>
                  </a:txBody>
                  <a:tcPr/>
                </a:tc>
                <a:tc>
                  <a:txBody>
                    <a:bodyPr/>
                    <a:lstStyle/>
                    <a:p>
                      <a:pPr algn="ctr"/>
                      <a:r>
                        <a:rPr lang="zh-TW" altLang="zh-TW" sz="1800" kern="1200" dirty="0">
                          <a:solidFill>
                            <a:schemeClr val="tx1"/>
                          </a:solidFill>
                          <a:effectLst/>
                          <a:latin typeface="+mn-lt"/>
                          <a:ea typeface="+mn-ea"/>
                          <a:cs typeface="+mn-cs"/>
                        </a:rPr>
                        <a:t>紀錄戶外數據</a:t>
                      </a:r>
                      <a:endParaRPr lang="zh-TW" altLang="en-US" dirty="0"/>
                    </a:p>
                  </a:txBody>
                  <a:tcPr/>
                </a:tc>
                <a:extLst>
                  <a:ext uri="{0D108BD9-81ED-4DB2-BD59-A6C34878D82A}">
                    <a16:rowId xmlns:a16="http://schemas.microsoft.com/office/drawing/2014/main" val="2233801227"/>
                  </a:ext>
                </a:extLst>
              </a:tr>
              <a:tr h="2879775">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677990650"/>
                  </a:ext>
                </a:extLst>
              </a:tr>
            </a:tbl>
          </a:graphicData>
        </a:graphic>
      </p:graphicFrame>
      <p:pic>
        <p:nvPicPr>
          <p:cNvPr id="5" name="image31.jpg">
            <a:extLst>
              <a:ext uri="{FF2B5EF4-FFF2-40B4-BE49-F238E27FC236}">
                <a16:creationId xmlns:a16="http://schemas.microsoft.com/office/drawing/2014/main" id="{1C1B8206-3094-4E46-8586-E9B850F25B51}"/>
              </a:ext>
            </a:extLst>
          </p:cNvPr>
          <p:cNvPicPr/>
          <p:nvPr/>
        </p:nvPicPr>
        <p:blipFill>
          <a:blip r:embed="rId2"/>
          <a:srcRect/>
          <a:stretch>
            <a:fillRect/>
          </a:stretch>
        </p:blipFill>
        <p:spPr>
          <a:xfrm>
            <a:off x="1228882" y="681971"/>
            <a:ext cx="3206115" cy="2221230"/>
          </a:xfrm>
          <a:prstGeom prst="rect">
            <a:avLst/>
          </a:prstGeom>
          <a:ln/>
        </p:spPr>
      </p:pic>
      <p:pic>
        <p:nvPicPr>
          <p:cNvPr id="6" name="圖片 5">
            <a:extLst>
              <a:ext uri="{FF2B5EF4-FFF2-40B4-BE49-F238E27FC236}">
                <a16:creationId xmlns:a16="http://schemas.microsoft.com/office/drawing/2014/main" id="{39348749-4612-42B7-A0DD-3805A3A2BBE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884" y="681970"/>
            <a:ext cx="3850645" cy="2221229"/>
          </a:xfrm>
          <a:prstGeom prst="rect">
            <a:avLst/>
          </a:prstGeom>
          <a:noFill/>
          <a:ln>
            <a:noFill/>
          </a:ln>
        </p:spPr>
      </p:pic>
      <p:pic>
        <p:nvPicPr>
          <p:cNvPr id="7" name="image8.jpg">
            <a:extLst>
              <a:ext uri="{FF2B5EF4-FFF2-40B4-BE49-F238E27FC236}">
                <a16:creationId xmlns:a16="http://schemas.microsoft.com/office/drawing/2014/main" id="{A22A3551-2950-4EFA-8F90-2D8535C16D87}"/>
              </a:ext>
            </a:extLst>
          </p:cNvPr>
          <p:cNvPicPr/>
          <p:nvPr/>
        </p:nvPicPr>
        <p:blipFill>
          <a:blip r:embed="rId4"/>
          <a:srcRect/>
          <a:stretch>
            <a:fillRect/>
          </a:stretch>
        </p:blipFill>
        <p:spPr>
          <a:xfrm>
            <a:off x="953597" y="3513341"/>
            <a:ext cx="3664702" cy="2459196"/>
          </a:xfrm>
          <a:prstGeom prst="rect">
            <a:avLst/>
          </a:prstGeom>
          <a:ln/>
        </p:spPr>
      </p:pic>
      <p:pic>
        <p:nvPicPr>
          <p:cNvPr id="8" name="image3.jpg">
            <a:extLst>
              <a:ext uri="{FF2B5EF4-FFF2-40B4-BE49-F238E27FC236}">
                <a16:creationId xmlns:a16="http://schemas.microsoft.com/office/drawing/2014/main" id="{3E24BED6-EA43-4308-8F4A-49FCB94954B6}"/>
              </a:ext>
            </a:extLst>
          </p:cNvPr>
          <p:cNvPicPr/>
          <p:nvPr/>
        </p:nvPicPr>
        <p:blipFill>
          <a:blip r:embed="rId5"/>
          <a:srcRect/>
          <a:stretch>
            <a:fillRect/>
          </a:stretch>
        </p:blipFill>
        <p:spPr>
          <a:xfrm>
            <a:off x="5002220" y="3513341"/>
            <a:ext cx="3991309" cy="2578348"/>
          </a:xfrm>
          <a:prstGeom prst="rect">
            <a:avLst/>
          </a:prstGeom>
          <a:ln/>
        </p:spPr>
      </p:pic>
    </p:spTree>
    <p:extLst>
      <p:ext uri="{BB962C8B-B14F-4D97-AF65-F5344CB8AC3E}">
        <p14:creationId xmlns:p14="http://schemas.microsoft.com/office/powerpoint/2010/main" val="277357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ADDBA2-996D-48A4-9F13-78DBEE8D0584}"/>
              </a:ext>
            </a:extLst>
          </p:cNvPr>
          <p:cNvSpPr>
            <a:spLocks noGrp="1"/>
          </p:cNvSpPr>
          <p:nvPr>
            <p:ph type="title"/>
          </p:nvPr>
        </p:nvSpPr>
        <p:spPr>
          <a:xfrm>
            <a:off x="81023" y="115748"/>
            <a:ext cx="9192979" cy="509286"/>
          </a:xfrm>
        </p:spPr>
        <p:txBody>
          <a:bodyPr>
            <a:normAutofit fontScale="90000"/>
          </a:bodyPr>
          <a:lstStyle/>
          <a:p>
            <a:r>
              <a:rPr lang="zh-TW" altLang="zh-TW" sz="24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二、測試</a:t>
            </a:r>
            <a:br>
              <a:rPr lang="zh-TW" altLang="zh-TW" sz="1800" kern="100" dirty="0">
                <a:effectLst/>
                <a:latin typeface="Liberation Serif" panose="02020603050405020304" pitchFamily="18" charset="0"/>
                <a:ea typeface="新細明體" panose="02020500000000000000" pitchFamily="18" charset="-120"/>
                <a:cs typeface="Lucida Sans" panose="020B0602030504020204" pitchFamily="34" charset="0"/>
              </a:rPr>
            </a:br>
            <a:endParaRPr lang="zh-TW" altLang="en-US" dirty="0"/>
          </a:p>
        </p:txBody>
      </p:sp>
      <p:pic>
        <p:nvPicPr>
          <p:cNvPr id="5" name="圖片 4">
            <a:extLst>
              <a:ext uri="{FF2B5EF4-FFF2-40B4-BE49-F238E27FC236}">
                <a16:creationId xmlns:a16="http://schemas.microsoft.com/office/drawing/2014/main" id="{5E9F52DA-980F-4269-9BD4-B68CFCEA2A03}"/>
              </a:ext>
            </a:extLst>
          </p:cNvPr>
          <p:cNvPicPr/>
          <p:nvPr/>
        </p:nvPicPr>
        <p:blipFill rotWithShape="1">
          <a:blip r:embed="rId2" cstate="print">
            <a:extLst>
              <a:ext uri="{28A0092B-C50C-407E-A947-70E740481C1C}">
                <a14:useLocalDpi xmlns:a14="http://schemas.microsoft.com/office/drawing/2010/main" val="0"/>
              </a:ext>
            </a:extLst>
          </a:blip>
          <a:srcRect l="1806" t="21260" r="48106" b="8502"/>
          <a:stretch/>
        </p:blipFill>
        <p:spPr bwMode="auto">
          <a:xfrm>
            <a:off x="436260" y="1134320"/>
            <a:ext cx="4760773" cy="4930814"/>
          </a:xfrm>
          <a:prstGeom prst="rect">
            <a:avLst/>
          </a:prstGeom>
          <a:ln>
            <a:noFill/>
          </a:ln>
          <a:extLst>
            <a:ext uri="{53640926-AAD7-44D8-BBD7-CCE9431645EC}">
              <a14:shadowObscured xmlns:a14="http://schemas.microsoft.com/office/drawing/2010/main"/>
            </a:ext>
          </a:extLst>
        </p:spPr>
      </p:pic>
      <p:graphicFrame>
        <p:nvGraphicFramePr>
          <p:cNvPr id="9" name="表格 9">
            <a:extLst>
              <a:ext uri="{FF2B5EF4-FFF2-40B4-BE49-F238E27FC236}">
                <a16:creationId xmlns:a16="http://schemas.microsoft.com/office/drawing/2014/main" id="{92AF7FD1-242D-4574-94E4-BEBB78779785}"/>
              </a:ext>
            </a:extLst>
          </p:cNvPr>
          <p:cNvGraphicFramePr>
            <a:graphicFrameLocks noGrp="1"/>
          </p:cNvGraphicFramePr>
          <p:nvPr>
            <p:ph idx="1"/>
            <p:extLst>
              <p:ext uri="{D42A27DB-BD31-4B8C-83A1-F6EECF244321}">
                <p14:modId xmlns:p14="http://schemas.microsoft.com/office/powerpoint/2010/main" val="757664035"/>
              </p:ext>
            </p:extLst>
          </p:nvPr>
        </p:nvGraphicFramePr>
        <p:xfrm>
          <a:off x="243068" y="625034"/>
          <a:ext cx="10556112" cy="5868363"/>
        </p:xfrm>
        <a:graphic>
          <a:graphicData uri="http://schemas.openxmlformats.org/drawingml/2006/table">
            <a:tbl>
              <a:tblPr firstRow="1" bandRow="1">
                <a:tableStyleId>{5940675A-B579-460E-94D1-54222C63F5DA}</a:tableStyleId>
              </a:tblPr>
              <a:tblGrid>
                <a:gridCol w="5197033">
                  <a:extLst>
                    <a:ext uri="{9D8B030D-6E8A-4147-A177-3AD203B41FA5}">
                      <a16:colId xmlns:a16="http://schemas.microsoft.com/office/drawing/2014/main" val="284928625"/>
                    </a:ext>
                  </a:extLst>
                </a:gridCol>
                <a:gridCol w="5359079">
                  <a:extLst>
                    <a:ext uri="{9D8B030D-6E8A-4147-A177-3AD203B41FA5}">
                      <a16:colId xmlns:a16="http://schemas.microsoft.com/office/drawing/2014/main" val="807814549"/>
                    </a:ext>
                  </a:extLst>
                </a:gridCol>
              </a:tblGrid>
              <a:tr h="370840">
                <a:tc>
                  <a:txBody>
                    <a:bodyPr/>
                    <a:lstStyle/>
                    <a:p>
                      <a:r>
                        <a:rPr lang="en-US" altLang="zh-TW" dirty="0"/>
                        <a:t>2020</a:t>
                      </a:r>
                      <a:r>
                        <a:rPr lang="zh-TW" altLang="en-US" dirty="0"/>
                        <a:t>年</a:t>
                      </a:r>
                      <a:r>
                        <a:rPr lang="en-US" altLang="zh-TW" dirty="0"/>
                        <a:t>12</a:t>
                      </a:r>
                      <a:r>
                        <a:rPr lang="zh-TW" altLang="en-US" dirty="0"/>
                        <a:t>月測試數據</a:t>
                      </a:r>
                    </a:p>
                  </a:txBody>
                  <a:tcPr/>
                </a:tc>
                <a:tc>
                  <a:txBody>
                    <a:bodyPr/>
                    <a:lstStyle/>
                    <a:p>
                      <a:r>
                        <a:rPr lang="en-US" altLang="zh-TW" dirty="0"/>
                        <a:t>2021</a:t>
                      </a:r>
                      <a:r>
                        <a:rPr lang="zh-TW" altLang="en-US" dirty="0"/>
                        <a:t>年</a:t>
                      </a:r>
                      <a:r>
                        <a:rPr lang="en-US" altLang="zh-TW" dirty="0"/>
                        <a:t>1</a:t>
                      </a:r>
                      <a:r>
                        <a:rPr lang="zh-TW" altLang="en-US" dirty="0"/>
                        <a:t>月測試數據</a:t>
                      </a:r>
                    </a:p>
                  </a:txBody>
                  <a:tcPr/>
                </a:tc>
                <a:extLst>
                  <a:ext uri="{0D108BD9-81ED-4DB2-BD59-A6C34878D82A}">
                    <a16:rowId xmlns:a16="http://schemas.microsoft.com/office/drawing/2014/main" val="3098689905"/>
                  </a:ext>
                </a:extLst>
              </a:tr>
              <a:tr h="5497523">
                <a:tc>
                  <a:txBody>
                    <a:bodyPr/>
                    <a:lstStyle/>
                    <a:p>
                      <a:endParaRPr lang="en-US" altLang="zh-TW" dirty="0">
                        <a:latin typeface="+mn-ea"/>
                        <a:ea typeface="+mn-ea"/>
                      </a:endParaRPr>
                    </a:p>
                  </a:txBody>
                  <a:tcPr/>
                </a:tc>
                <a:tc>
                  <a:txBody>
                    <a:bodyPr/>
                    <a:lstStyle/>
                    <a:p>
                      <a:endParaRPr lang="zh-TW" altLang="en-US" dirty="0"/>
                    </a:p>
                  </a:txBody>
                  <a:tcPr/>
                </a:tc>
                <a:extLst>
                  <a:ext uri="{0D108BD9-81ED-4DB2-BD59-A6C34878D82A}">
                    <a16:rowId xmlns:a16="http://schemas.microsoft.com/office/drawing/2014/main" val="3989096315"/>
                  </a:ext>
                </a:extLst>
              </a:tr>
            </a:tbl>
          </a:graphicData>
        </a:graphic>
      </p:graphicFrame>
      <p:pic>
        <p:nvPicPr>
          <p:cNvPr id="10" name="圖片 9">
            <a:extLst>
              <a:ext uri="{FF2B5EF4-FFF2-40B4-BE49-F238E27FC236}">
                <a16:creationId xmlns:a16="http://schemas.microsoft.com/office/drawing/2014/main" id="{D13C8AB4-FFF1-435E-B4A1-84CBEFA4DC00}"/>
              </a:ext>
            </a:extLst>
          </p:cNvPr>
          <p:cNvPicPr/>
          <p:nvPr/>
        </p:nvPicPr>
        <p:blipFill rotWithShape="1">
          <a:blip r:embed="rId3" cstate="print">
            <a:extLst>
              <a:ext uri="{28A0092B-C50C-407E-A947-70E740481C1C}">
                <a14:useLocalDpi xmlns:a14="http://schemas.microsoft.com/office/drawing/2010/main" val="0"/>
              </a:ext>
            </a:extLst>
          </a:blip>
          <a:srcRect l="2076" t="10683" r="47953" b="12842"/>
          <a:stretch/>
        </p:blipFill>
        <p:spPr bwMode="auto">
          <a:xfrm>
            <a:off x="5572889" y="1134320"/>
            <a:ext cx="5052670" cy="50986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123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056812-BB0E-4991-9067-546A5C83FC91}"/>
              </a:ext>
            </a:extLst>
          </p:cNvPr>
          <p:cNvSpPr>
            <a:spLocks noGrp="1"/>
          </p:cNvSpPr>
          <p:nvPr>
            <p:ph type="title"/>
          </p:nvPr>
        </p:nvSpPr>
        <p:spPr>
          <a:xfrm>
            <a:off x="0" y="0"/>
            <a:ext cx="8596668" cy="451413"/>
          </a:xfrm>
        </p:spPr>
        <p:txBody>
          <a:bodyPr>
            <a:normAutofit fontScale="90000"/>
          </a:bodyPr>
          <a:lstStyle/>
          <a:p>
            <a:r>
              <a:rPr lang="zh-TW" altLang="en-US" sz="2400" dirty="0">
                <a:solidFill>
                  <a:schemeClr val="tx1"/>
                </a:solidFill>
                <a:latin typeface="+mj-ea"/>
              </a:rPr>
              <a:t>三、數據統整</a:t>
            </a:r>
          </a:p>
        </p:txBody>
      </p:sp>
      <p:graphicFrame>
        <p:nvGraphicFramePr>
          <p:cNvPr id="4" name="表格 4">
            <a:extLst>
              <a:ext uri="{FF2B5EF4-FFF2-40B4-BE49-F238E27FC236}">
                <a16:creationId xmlns:a16="http://schemas.microsoft.com/office/drawing/2014/main" id="{930B0DF2-A942-4328-8052-08DB278CC4B5}"/>
              </a:ext>
            </a:extLst>
          </p:cNvPr>
          <p:cNvGraphicFramePr>
            <a:graphicFrameLocks noGrp="1"/>
          </p:cNvGraphicFramePr>
          <p:nvPr>
            <p:ph idx="1"/>
            <p:extLst>
              <p:ext uri="{D42A27DB-BD31-4B8C-83A1-F6EECF244321}">
                <p14:modId xmlns:p14="http://schemas.microsoft.com/office/powerpoint/2010/main" val="3137680255"/>
              </p:ext>
            </p:extLst>
          </p:nvPr>
        </p:nvGraphicFramePr>
        <p:xfrm>
          <a:off x="249599" y="451413"/>
          <a:ext cx="8596312" cy="6123007"/>
        </p:xfrm>
        <a:graphic>
          <a:graphicData uri="http://schemas.openxmlformats.org/drawingml/2006/table">
            <a:tbl>
              <a:tblPr firstRow="1" bandRow="1">
                <a:tableStyleId>{5940675A-B579-460E-94D1-54222C63F5DA}</a:tableStyleId>
              </a:tblPr>
              <a:tblGrid>
                <a:gridCol w="4298156">
                  <a:extLst>
                    <a:ext uri="{9D8B030D-6E8A-4147-A177-3AD203B41FA5}">
                      <a16:colId xmlns:a16="http://schemas.microsoft.com/office/drawing/2014/main" val="1995270357"/>
                    </a:ext>
                  </a:extLst>
                </a:gridCol>
                <a:gridCol w="4298156">
                  <a:extLst>
                    <a:ext uri="{9D8B030D-6E8A-4147-A177-3AD203B41FA5}">
                      <a16:colId xmlns:a16="http://schemas.microsoft.com/office/drawing/2014/main" val="4226733447"/>
                    </a:ext>
                  </a:extLst>
                </a:gridCol>
              </a:tblGrid>
              <a:tr h="384663">
                <a:tc>
                  <a:txBody>
                    <a:bodyPr/>
                    <a:lstStyle/>
                    <a:p>
                      <a:r>
                        <a:rPr lang="en-US" altLang="zh-TW" sz="1800" kern="1200" dirty="0">
                          <a:solidFill>
                            <a:schemeClr val="tx1"/>
                          </a:solidFill>
                          <a:effectLst/>
                          <a:latin typeface="+mn-ea"/>
                          <a:ea typeface="+mn-ea"/>
                          <a:cs typeface="+mn-cs"/>
                        </a:rPr>
                        <a:t>2020</a:t>
                      </a:r>
                      <a:r>
                        <a:rPr lang="zh-TW" altLang="zh-TW" sz="1800" kern="1200" dirty="0">
                          <a:solidFill>
                            <a:schemeClr val="tx1"/>
                          </a:solidFill>
                          <a:effectLst/>
                          <a:latin typeface="+mn-ea"/>
                          <a:ea typeface="+mn-ea"/>
                          <a:cs typeface="+mn-cs"/>
                        </a:rPr>
                        <a:t>年</a:t>
                      </a:r>
                      <a:r>
                        <a:rPr lang="en-US" altLang="zh-TW" sz="1800" kern="1200" dirty="0">
                          <a:solidFill>
                            <a:schemeClr val="tx1"/>
                          </a:solidFill>
                          <a:effectLst/>
                          <a:latin typeface="+mn-ea"/>
                          <a:ea typeface="+mn-ea"/>
                          <a:cs typeface="+mn-cs"/>
                        </a:rPr>
                        <a:t>12</a:t>
                      </a:r>
                      <a:r>
                        <a:rPr lang="zh-TW" altLang="zh-TW" sz="1800" kern="1200" dirty="0">
                          <a:solidFill>
                            <a:schemeClr val="tx1"/>
                          </a:solidFill>
                          <a:effectLst/>
                          <a:latin typeface="+mn-ea"/>
                          <a:ea typeface="+mn-ea"/>
                          <a:cs typeface="+mn-cs"/>
                        </a:rPr>
                        <a:t>月</a:t>
                      </a:r>
                      <a:r>
                        <a:rPr lang="en-US" altLang="zh-TW" sz="1800" kern="1200" dirty="0">
                          <a:solidFill>
                            <a:schemeClr val="tx1"/>
                          </a:solidFill>
                          <a:effectLst/>
                          <a:latin typeface="+mn-ea"/>
                          <a:ea typeface="+mn-ea"/>
                          <a:cs typeface="+mn-cs"/>
                        </a:rPr>
                        <a:t>CO₂</a:t>
                      </a:r>
                      <a:endParaRPr lang="zh-TW" altLang="en-US" dirty="0">
                        <a:latin typeface="+mn-ea"/>
                        <a:ea typeface="+mn-ea"/>
                      </a:endParaRPr>
                    </a:p>
                  </a:txBody>
                  <a:tcPr/>
                </a:tc>
                <a:tc>
                  <a:txBody>
                    <a:bodyPr/>
                    <a:lstStyle/>
                    <a:p>
                      <a:pPr algn="l"/>
                      <a:r>
                        <a:rPr lang="en-US" sz="1800" kern="100" dirty="0">
                          <a:effectLst/>
                          <a:latin typeface="+mn-ea"/>
                          <a:ea typeface="+mn-ea"/>
                          <a:cs typeface="Lucida Sans" panose="020B0602030504020204" pitchFamily="34" charset="0"/>
                        </a:rPr>
                        <a:t>2021</a:t>
                      </a:r>
                      <a:r>
                        <a:rPr lang="zh-TW" altLang="en-US" sz="1800" kern="100" dirty="0">
                          <a:effectLst/>
                          <a:latin typeface="+mn-ea"/>
                          <a:ea typeface="+mn-ea"/>
                          <a:cs typeface="Lucida Sans" panose="020B0602030504020204" pitchFamily="34" charset="0"/>
                        </a:rPr>
                        <a:t>年</a:t>
                      </a:r>
                      <a:r>
                        <a:rPr lang="en-US" altLang="zh-TW" sz="1800" kern="100" dirty="0">
                          <a:effectLst/>
                          <a:latin typeface="+mn-ea"/>
                          <a:ea typeface="+mn-ea"/>
                          <a:cs typeface="Lucida Sans" panose="020B0602030504020204" pitchFamily="34" charset="0"/>
                        </a:rPr>
                        <a:t>1</a:t>
                      </a:r>
                      <a:r>
                        <a:rPr lang="zh-TW" altLang="en-US" sz="1800" kern="100" dirty="0">
                          <a:effectLst/>
                          <a:latin typeface="+mn-ea"/>
                          <a:ea typeface="+mn-ea"/>
                          <a:cs typeface="Lucida Sans" panose="020B0602030504020204" pitchFamily="34" charset="0"/>
                        </a:rPr>
                        <a:t>月</a:t>
                      </a:r>
                      <a:r>
                        <a:rPr lang="en-US" altLang="zh-TW" sz="1800" kern="100" dirty="0">
                          <a:effectLst/>
                          <a:latin typeface="+mn-ea"/>
                          <a:ea typeface="+mn-ea"/>
                          <a:cs typeface="Lucida Sans" panose="020B0602030504020204" pitchFamily="34" charset="0"/>
                        </a:rPr>
                        <a:t>CO₂</a:t>
                      </a:r>
                      <a:endParaRPr lang="zh-TW" sz="1800" kern="100" dirty="0">
                        <a:effectLst/>
                        <a:latin typeface="+mn-ea"/>
                        <a:ea typeface="+mn-ea"/>
                        <a:cs typeface="Lucida Sans" panose="020B0602030504020204" pitchFamily="34" charset="0"/>
                      </a:endParaRPr>
                    </a:p>
                  </a:txBody>
                  <a:tcPr marL="68580" marR="68580" marT="0" marB="0"/>
                </a:tc>
                <a:extLst>
                  <a:ext uri="{0D108BD9-81ED-4DB2-BD59-A6C34878D82A}">
                    <a16:rowId xmlns:a16="http://schemas.microsoft.com/office/drawing/2014/main" val="618626775"/>
                  </a:ext>
                </a:extLst>
              </a:tr>
              <a:tr h="2585522">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2585882346"/>
                  </a:ext>
                </a:extLst>
              </a:tr>
              <a:tr h="390006">
                <a:tc>
                  <a:txBody>
                    <a:bodyPr/>
                    <a:lstStyle/>
                    <a:p>
                      <a:r>
                        <a:rPr lang="en-US" altLang="zh-TW" sz="1800" kern="1200" dirty="0">
                          <a:solidFill>
                            <a:schemeClr val="tx1"/>
                          </a:solidFill>
                          <a:effectLst/>
                          <a:latin typeface="+mn-ea"/>
                          <a:ea typeface="+mn-ea"/>
                          <a:cs typeface="+mn-cs"/>
                        </a:rPr>
                        <a:t>2020</a:t>
                      </a:r>
                      <a:r>
                        <a:rPr lang="zh-TW" altLang="zh-TW" sz="1800" kern="1200" dirty="0">
                          <a:solidFill>
                            <a:schemeClr val="tx1"/>
                          </a:solidFill>
                          <a:effectLst/>
                          <a:latin typeface="+mn-ea"/>
                          <a:ea typeface="+mn-ea"/>
                          <a:cs typeface="+mn-cs"/>
                        </a:rPr>
                        <a:t>年</a:t>
                      </a:r>
                      <a:r>
                        <a:rPr lang="en-US" altLang="zh-TW" sz="1800" kern="1200" dirty="0">
                          <a:solidFill>
                            <a:schemeClr val="tx1"/>
                          </a:solidFill>
                          <a:effectLst/>
                          <a:latin typeface="+mn-ea"/>
                          <a:ea typeface="+mn-ea"/>
                          <a:cs typeface="+mn-cs"/>
                        </a:rPr>
                        <a:t>12</a:t>
                      </a:r>
                      <a:r>
                        <a:rPr lang="zh-TW" altLang="zh-TW" sz="1800" kern="1200" dirty="0">
                          <a:solidFill>
                            <a:schemeClr val="tx1"/>
                          </a:solidFill>
                          <a:effectLst/>
                          <a:latin typeface="+mn-ea"/>
                          <a:ea typeface="+mn-ea"/>
                          <a:cs typeface="+mn-cs"/>
                        </a:rPr>
                        <a:t>月</a:t>
                      </a:r>
                      <a:r>
                        <a:rPr lang="en-US" altLang="zh-TW" sz="1800" kern="1200" dirty="0">
                          <a:solidFill>
                            <a:schemeClr val="tx1"/>
                          </a:solidFill>
                          <a:effectLst/>
                          <a:latin typeface="+mn-ea"/>
                          <a:ea typeface="+mn-ea"/>
                          <a:cs typeface="+mn-cs"/>
                        </a:rPr>
                        <a:t>PM1.0</a:t>
                      </a:r>
                      <a:endParaRPr lang="zh-TW" altLang="en-US" sz="1800" dirty="0">
                        <a:latin typeface="+mn-ea"/>
                        <a:ea typeface="+mn-ea"/>
                      </a:endParaRPr>
                    </a:p>
                  </a:txBody>
                  <a:tcPr/>
                </a:tc>
                <a:tc>
                  <a:txBody>
                    <a:bodyPr/>
                    <a:lstStyle/>
                    <a:p>
                      <a:r>
                        <a:rPr lang="en-US" altLang="zh-TW" dirty="0">
                          <a:latin typeface="+mn-ea"/>
                          <a:ea typeface="+mn-ea"/>
                        </a:rPr>
                        <a:t>2021</a:t>
                      </a:r>
                      <a:r>
                        <a:rPr lang="zh-TW" altLang="en-US" dirty="0">
                          <a:latin typeface="+mn-ea"/>
                          <a:ea typeface="+mn-ea"/>
                        </a:rPr>
                        <a:t>年</a:t>
                      </a:r>
                      <a:r>
                        <a:rPr lang="en-US" altLang="zh-TW" dirty="0">
                          <a:latin typeface="+mn-ea"/>
                          <a:ea typeface="+mn-ea"/>
                        </a:rPr>
                        <a:t>1</a:t>
                      </a:r>
                      <a:r>
                        <a:rPr lang="zh-TW" altLang="en-US" dirty="0">
                          <a:latin typeface="+mn-ea"/>
                          <a:ea typeface="+mn-ea"/>
                        </a:rPr>
                        <a:t>月</a:t>
                      </a:r>
                      <a:r>
                        <a:rPr lang="en-US" altLang="zh-TW" dirty="0">
                          <a:latin typeface="+mn-ea"/>
                          <a:ea typeface="+mn-ea"/>
                        </a:rPr>
                        <a:t>PM1.0</a:t>
                      </a:r>
                      <a:endParaRPr lang="zh-TW" altLang="en-US" dirty="0">
                        <a:latin typeface="+mn-ea"/>
                        <a:ea typeface="+mn-ea"/>
                      </a:endParaRPr>
                    </a:p>
                  </a:txBody>
                  <a:tcPr/>
                </a:tc>
                <a:extLst>
                  <a:ext uri="{0D108BD9-81ED-4DB2-BD59-A6C34878D82A}">
                    <a16:rowId xmlns:a16="http://schemas.microsoft.com/office/drawing/2014/main" val="1624769411"/>
                  </a:ext>
                </a:extLst>
              </a:tr>
              <a:tr h="2762816">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503768024"/>
                  </a:ext>
                </a:extLst>
              </a:tr>
            </a:tbl>
          </a:graphicData>
        </a:graphic>
      </p:graphicFrame>
      <p:pic>
        <p:nvPicPr>
          <p:cNvPr id="5" name="圖片 4">
            <a:extLst>
              <a:ext uri="{FF2B5EF4-FFF2-40B4-BE49-F238E27FC236}">
                <a16:creationId xmlns:a16="http://schemas.microsoft.com/office/drawing/2014/main" id="{7B564256-A121-42B0-B884-85E1071F996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8289" y="995424"/>
            <a:ext cx="3283954" cy="2280212"/>
          </a:xfrm>
          <a:prstGeom prst="rect">
            <a:avLst/>
          </a:prstGeom>
          <a:noFill/>
          <a:ln>
            <a:noFill/>
          </a:ln>
        </p:spPr>
      </p:pic>
      <p:pic>
        <p:nvPicPr>
          <p:cNvPr id="6" name="圖片 5">
            <a:extLst>
              <a:ext uri="{FF2B5EF4-FFF2-40B4-BE49-F238E27FC236}">
                <a16:creationId xmlns:a16="http://schemas.microsoft.com/office/drawing/2014/main" id="{44F0B298-C273-4270-82C8-B8DD9434B4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73744" y="995424"/>
            <a:ext cx="3283953" cy="2280211"/>
          </a:xfrm>
          <a:prstGeom prst="rect">
            <a:avLst/>
          </a:prstGeom>
          <a:noFill/>
          <a:ln>
            <a:noFill/>
          </a:ln>
        </p:spPr>
      </p:pic>
      <p:pic>
        <p:nvPicPr>
          <p:cNvPr id="7" name="圖片 6">
            <a:extLst>
              <a:ext uri="{FF2B5EF4-FFF2-40B4-BE49-F238E27FC236}">
                <a16:creationId xmlns:a16="http://schemas.microsoft.com/office/drawing/2014/main" id="{2DF08683-A07F-4153-BBA1-92927F0BEE7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8288" y="3935985"/>
            <a:ext cx="3283953" cy="2280211"/>
          </a:xfrm>
          <a:prstGeom prst="rect">
            <a:avLst/>
          </a:prstGeom>
          <a:noFill/>
          <a:ln>
            <a:noFill/>
          </a:ln>
        </p:spPr>
      </p:pic>
      <p:pic>
        <p:nvPicPr>
          <p:cNvPr id="8" name="圖片 7">
            <a:extLst>
              <a:ext uri="{FF2B5EF4-FFF2-40B4-BE49-F238E27FC236}">
                <a16:creationId xmlns:a16="http://schemas.microsoft.com/office/drawing/2014/main" id="{F40EF8F6-31C2-4BE8-9E32-C028637F47B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873744" y="3942682"/>
            <a:ext cx="3283953" cy="2280210"/>
          </a:xfrm>
          <a:prstGeom prst="rect">
            <a:avLst/>
          </a:prstGeom>
          <a:noFill/>
          <a:ln>
            <a:noFill/>
          </a:ln>
        </p:spPr>
      </p:pic>
    </p:spTree>
    <p:extLst>
      <p:ext uri="{BB962C8B-B14F-4D97-AF65-F5344CB8AC3E}">
        <p14:creationId xmlns:p14="http://schemas.microsoft.com/office/powerpoint/2010/main" val="424833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33ED364C-7A07-4CC2-921E-7736403A9F7A}"/>
              </a:ext>
            </a:extLst>
          </p:cNvPr>
          <p:cNvGraphicFramePr>
            <a:graphicFrameLocks noGrp="1"/>
          </p:cNvGraphicFramePr>
          <p:nvPr>
            <p:ph idx="1"/>
            <p:extLst>
              <p:ext uri="{D42A27DB-BD31-4B8C-83A1-F6EECF244321}">
                <p14:modId xmlns:p14="http://schemas.microsoft.com/office/powerpoint/2010/main" val="3938650453"/>
              </p:ext>
            </p:extLst>
          </p:nvPr>
        </p:nvGraphicFramePr>
        <p:xfrm>
          <a:off x="295898" y="325045"/>
          <a:ext cx="8596312" cy="6145204"/>
        </p:xfrm>
        <a:graphic>
          <a:graphicData uri="http://schemas.openxmlformats.org/drawingml/2006/table">
            <a:tbl>
              <a:tblPr firstRow="1" bandRow="1">
                <a:tableStyleId>{5940675A-B579-460E-94D1-54222C63F5DA}</a:tableStyleId>
              </a:tblPr>
              <a:tblGrid>
                <a:gridCol w="4298156">
                  <a:extLst>
                    <a:ext uri="{9D8B030D-6E8A-4147-A177-3AD203B41FA5}">
                      <a16:colId xmlns:a16="http://schemas.microsoft.com/office/drawing/2014/main" val="3572574250"/>
                    </a:ext>
                  </a:extLst>
                </a:gridCol>
                <a:gridCol w="4298156">
                  <a:extLst>
                    <a:ext uri="{9D8B030D-6E8A-4147-A177-3AD203B41FA5}">
                      <a16:colId xmlns:a16="http://schemas.microsoft.com/office/drawing/2014/main" val="1088993810"/>
                    </a:ext>
                  </a:extLst>
                </a:gridCol>
              </a:tblGrid>
              <a:tr h="406746">
                <a:tc>
                  <a:txBody>
                    <a:bodyPr/>
                    <a:lstStyle/>
                    <a:p>
                      <a:r>
                        <a:rPr lang="en-US" altLang="zh-TW" dirty="0"/>
                        <a:t>2020</a:t>
                      </a:r>
                      <a:r>
                        <a:rPr lang="zh-TW" altLang="en-US" dirty="0"/>
                        <a:t>年</a:t>
                      </a:r>
                      <a:r>
                        <a:rPr lang="en-US" altLang="zh-TW" dirty="0"/>
                        <a:t>12</a:t>
                      </a:r>
                      <a:r>
                        <a:rPr lang="zh-TW" altLang="en-US" dirty="0"/>
                        <a:t>月</a:t>
                      </a:r>
                      <a:r>
                        <a:rPr lang="en-US" altLang="zh-TW" dirty="0"/>
                        <a:t>PM2.5</a:t>
                      </a:r>
                      <a:endParaRPr lang="zh-TW" altLang="en-US" dirty="0"/>
                    </a:p>
                  </a:txBody>
                  <a:tcPr/>
                </a:tc>
                <a:tc>
                  <a:txBody>
                    <a:bodyPr/>
                    <a:lstStyle/>
                    <a:p>
                      <a:r>
                        <a:rPr lang="en-US" altLang="zh-TW" dirty="0"/>
                        <a:t>2021</a:t>
                      </a:r>
                      <a:r>
                        <a:rPr lang="zh-TW" altLang="en-US" dirty="0"/>
                        <a:t>年</a:t>
                      </a:r>
                      <a:r>
                        <a:rPr lang="en-US" altLang="zh-TW" dirty="0"/>
                        <a:t>1</a:t>
                      </a:r>
                      <a:r>
                        <a:rPr lang="zh-TW" altLang="en-US" dirty="0"/>
                        <a:t>月</a:t>
                      </a:r>
                      <a:r>
                        <a:rPr lang="en-US" altLang="zh-TW" dirty="0"/>
                        <a:t>PM2.5</a:t>
                      </a:r>
                      <a:endParaRPr lang="zh-TW" altLang="en-US" dirty="0"/>
                    </a:p>
                  </a:txBody>
                  <a:tcPr/>
                </a:tc>
                <a:extLst>
                  <a:ext uri="{0D108BD9-81ED-4DB2-BD59-A6C34878D82A}">
                    <a16:rowId xmlns:a16="http://schemas.microsoft.com/office/drawing/2014/main" val="32287751"/>
                  </a:ext>
                </a:extLst>
              </a:tr>
              <a:tr h="2566994">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2876379528"/>
                  </a:ext>
                </a:extLst>
              </a:tr>
              <a:tr h="406746">
                <a:tc>
                  <a:txBody>
                    <a:bodyPr/>
                    <a:lstStyle/>
                    <a:p>
                      <a:r>
                        <a:rPr lang="en-US" altLang="zh-TW" dirty="0"/>
                        <a:t>2020</a:t>
                      </a:r>
                      <a:r>
                        <a:rPr lang="zh-TW" altLang="en-US" dirty="0"/>
                        <a:t>年</a:t>
                      </a:r>
                      <a:r>
                        <a:rPr lang="en-US" altLang="zh-TW" dirty="0"/>
                        <a:t>12</a:t>
                      </a:r>
                      <a:r>
                        <a:rPr lang="zh-TW" altLang="en-US" dirty="0"/>
                        <a:t>月</a:t>
                      </a:r>
                      <a:r>
                        <a:rPr lang="en-US" altLang="zh-TW" dirty="0"/>
                        <a:t>PM10</a:t>
                      </a:r>
                      <a:endParaRPr lang="zh-TW" altLang="en-US" dirty="0"/>
                    </a:p>
                  </a:txBody>
                  <a:tcPr/>
                </a:tc>
                <a:tc>
                  <a:txBody>
                    <a:bodyPr/>
                    <a:lstStyle/>
                    <a:p>
                      <a:r>
                        <a:rPr lang="en-US" altLang="zh-TW" dirty="0"/>
                        <a:t>2021</a:t>
                      </a:r>
                      <a:r>
                        <a:rPr lang="zh-TW" altLang="en-US" dirty="0"/>
                        <a:t>年</a:t>
                      </a:r>
                      <a:r>
                        <a:rPr lang="en-US" altLang="zh-TW" dirty="0"/>
                        <a:t>1</a:t>
                      </a:r>
                      <a:r>
                        <a:rPr lang="zh-TW" altLang="en-US" dirty="0"/>
                        <a:t>月</a:t>
                      </a:r>
                      <a:r>
                        <a:rPr lang="en-US" altLang="zh-TW" dirty="0"/>
                        <a:t>PM10</a:t>
                      </a:r>
                      <a:endParaRPr lang="zh-TW" altLang="en-US" dirty="0"/>
                    </a:p>
                  </a:txBody>
                  <a:tcPr/>
                </a:tc>
                <a:extLst>
                  <a:ext uri="{0D108BD9-81ED-4DB2-BD59-A6C34878D82A}">
                    <a16:rowId xmlns:a16="http://schemas.microsoft.com/office/drawing/2014/main" val="1058041721"/>
                  </a:ext>
                </a:extLst>
              </a:tr>
              <a:tr h="2764718">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698225110"/>
                  </a:ext>
                </a:extLst>
              </a:tr>
            </a:tbl>
          </a:graphicData>
        </a:graphic>
      </p:graphicFrame>
      <p:pic>
        <p:nvPicPr>
          <p:cNvPr id="5" name="圖片 4">
            <a:extLst>
              <a:ext uri="{FF2B5EF4-FFF2-40B4-BE49-F238E27FC236}">
                <a16:creationId xmlns:a16="http://schemas.microsoft.com/office/drawing/2014/main" id="{EA383C64-6DDE-4BB1-AC45-DF3C225A63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6135" y="751097"/>
            <a:ext cx="3067212" cy="2339343"/>
          </a:xfrm>
          <a:prstGeom prst="rect">
            <a:avLst/>
          </a:prstGeom>
          <a:noFill/>
          <a:ln>
            <a:noFill/>
          </a:ln>
        </p:spPr>
      </p:pic>
      <p:pic>
        <p:nvPicPr>
          <p:cNvPr id="6" name="圖片 5">
            <a:extLst>
              <a:ext uri="{FF2B5EF4-FFF2-40B4-BE49-F238E27FC236}">
                <a16:creationId xmlns:a16="http://schemas.microsoft.com/office/drawing/2014/main" id="{9EB12983-AC2A-4EDB-B2E2-4EC4477532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66774" y="751096"/>
            <a:ext cx="3067212" cy="2339343"/>
          </a:xfrm>
          <a:prstGeom prst="rect">
            <a:avLst/>
          </a:prstGeom>
          <a:noFill/>
          <a:ln>
            <a:noFill/>
          </a:ln>
        </p:spPr>
      </p:pic>
      <p:pic>
        <p:nvPicPr>
          <p:cNvPr id="7" name="圖片 6">
            <a:extLst>
              <a:ext uri="{FF2B5EF4-FFF2-40B4-BE49-F238E27FC236}">
                <a16:creationId xmlns:a16="http://schemas.microsoft.com/office/drawing/2014/main" id="{3800F120-A2E7-4CBA-8E6A-1FF0C070B13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06135" y="3860159"/>
            <a:ext cx="3067212" cy="2339342"/>
          </a:xfrm>
          <a:prstGeom prst="rect">
            <a:avLst/>
          </a:prstGeom>
          <a:noFill/>
          <a:ln>
            <a:noFill/>
          </a:ln>
        </p:spPr>
      </p:pic>
      <p:pic>
        <p:nvPicPr>
          <p:cNvPr id="8" name="圖片 7">
            <a:extLst>
              <a:ext uri="{FF2B5EF4-FFF2-40B4-BE49-F238E27FC236}">
                <a16:creationId xmlns:a16="http://schemas.microsoft.com/office/drawing/2014/main" id="{83BFB80C-F671-4128-80DE-6E5C43A13DD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066773" y="3887147"/>
            <a:ext cx="3067211" cy="2339342"/>
          </a:xfrm>
          <a:prstGeom prst="rect">
            <a:avLst/>
          </a:prstGeom>
          <a:noFill/>
          <a:ln>
            <a:noFill/>
          </a:ln>
        </p:spPr>
      </p:pic>
    </p:spTree>
    <p:extLst>
      <p:ext uri="{BB962C8B-B14F-4D97-AF65-F5344CB8AC3E}">
        <p14:creationId xmlns:p14="http://schemas.microsoft.com/office/powerpoint/2010/main" val="1629877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BE308DA5-0C32-4B45-B255-29FF80D6553A}"/>
              </a:ext>
            </a:extLst>
          </p:cNvPr>
          <p:cNvGraphicFramePr>
            <a:graphicFrameLocks noGrp="1"/>
          </p:cNvGraphicFramePr>
          <p:nvPr>
            <p:ph idx="1"/>
            <p:extLst>
              <p:ext uri="{D42A27DB-BD31-4B8C-83A1-F6EECF244321}">
                <p14:modId xmlns:p14="http://schemas.microsoft.com/office/powerpoint/2010/main" val="3428446693"/>
              </p:ext>
            </p:extLst>
          </p:nvPr>
        </p:nvGraphicFramePr>
        <p:xfrm>
          <a:off x="261173" y="415237"/>
          <a:ext cx="8596312" cy="5904540"/>
        </p:xfrm>
        <a:graphic>
          <a:graphicData uri="http://schemas.openxmlformats.org/drawingml/2006/table">
            <a:tbl>
              <a:tblPr firstRow="1" bandRow="1">
                <a:tableStyleId>{5940675A-B579-460E-94D1-54222C63F5DA}</a:tableStyleId>
              </a:tblPr>
              <a:tblGrid>
                <a:gridCol w="4298156">
                  <a:extLst>
                    <a:ext uri="{9D8B030D-6E8A-4147-A177-3AD203B41FA5}">
                      <a16:colId xmlns:a16="http://schemas.microsoft.com/office/drawing/2014/main" val="2001181009"/>
                    </a:ext>
                  </a:extLst>
                </a:gridCol>
                <a:gridCol w="4298156">
                  <a:extLst>
                    <a:ext uri="{9D8B030D-6E8A-4147-A177-3AD203B41FA5}">
                      <a16:colId xmlns:a16="http://schemas.microsoft.com/office/drawing/2014/main" val="2645662090"/>
                    </a:ext>
                  </a:extLst>
                </a:gridCol>
              </a:tblGrid>
              <a:tr h="443717">
                <a:tc>
                  <a:txBody>
                    <a:bodyPr/>
                    <a:lstStyle/>
                    <a:p>
                      <a:r>
                        <a:rPr lang="en-US" altLang="zh-TW" dirty="0">
                          <a:latin typeface="+mn-ea"/>
                          <a:ea typeface="+mn-ea"/>
                        </a:rPr>
                        <a:t>2020</a:t>
                      </a:r>
                      <a:r>
                        <a:rPr lang="zh-TW" altLang="en-US" dirty="0">
                          <a:latin typeface="+mn-ea"/>
                          <a:ea typeface="+mn-ea"/>
                        </a:rPr>
                        <a:t>年</a:t>
                      </a:r>
                      <a:r>
                        <a:rPr lang="en-US" altLang="zh-TW" dirty="0">
                          <a:latin typeface="+mn-ea"/>
                          <a:ea typeface="+mn-ea"/>
                        </a:rPr>
                        <a:t>12</a:t>
                      </a:r>
                      <a:r>
                        <a:rPr lang="zh-TW" altLang="en-US" dirty="0">
                          <a:latin typeface="+mn-ea"/>
                          <a:ea typeface="+mn-ea"/>
                        </a:rPr>
                        <a:t>月</a:t>
                      </a:r>
                      <a:r>
                        <a:rPr lang="en-US" altLang="zh-TW" dirty="0">
                          <a:latin typeface="+mn-ea"/>
                          <a:ea typeface="+mn-ea"/>
                        </a:rPr>
                        <a:t>TVOC</a:t>
                      </a:r>
                      <a:endParaRPr lang="zh-TW" altLang="en-US" dirty="0">
                        <a:latin typeface="+mn-ea"/>
                        <a:ea typeface="+mn-ea"/>
                      </a:endParaRPr>
                    </a:p>
                  </a:txBody>
                  <a:tcPr/>
                </a:tc>
                <a:tc>
                  <a:txBody>
                    <a:bodyPr/>
                    <a:lstStyle/>
                    <a:p>
                      <a:r>
                        <a:rPr lang="en-US" altLang="zh-TW" dirty="0">
                          <a:latin typeface="+mn-ea"/>
                          <a:ea typeface="+mn-ea"/>
                        </a:rPr>
                        <a:t>2021</a:t>
                      </a:r>
                      <a:r>
                        <a:rPr lang="zh-TW" altLang="en-US" dirty="0">
                          <a:latin typeface="+mn-ea"/>
                          <a:ea typeface="+mn-ea"/>
                        </a:rPr>
                        <a:t>年</a:t>
                      </a:r>
                      <a:r>
                        <a:rPr lang="en-US" altLang="zh-TW" dirty="0">
                          <a:latin typeface="+mn-ea"/>
                          <a:ea typeface="+mn-ea"/>
                        </a:rPr>
                        <a:t>1</a:t>
                      </a:r>
                      <a:r>
                        <a:rPr lang="zh-TW" altLang="en-US" dirty="0">
                          <a:latin typeface="+mn-ea"/>
                          <a:ea typeface="+mn-ea"/>
                        </a:rPr>
                        <a:t>月</a:t>
                      </a:r>
                      <a:r>
                        <a:rPr lang="en-US" altLang="zh-TW" dirty="0">
                          <a:latin typeface="+mn-ea"/>
                          <a:ea typeface="+mn-ea"/>
                        </a:rPr>
                        <a:t>TVOC</a:t>
                      </a:r>
                      <a:endParaRPr lang="zh-TW" altLang="en-US" dirty="0">
                        <a:latin typeface="+mn-ea"/>
                        <a:ea typeface="+mn-ea"/>
                      </a:endParaRPr>
                    </a:p>
                  </a:txBody>
                  <a:tcPr/>
                </a:tc>
                <a:extLst>
                  <a:ext uri="{0D108BD9-81ED-4DB2-BD59-A6C34878D82A}">
                    <a16:rowId xmlns:a16="http://schemas.microsoft.com/office/drawing/2014/main" val="1353652444"/>
                  </a:ext>
                </a:extLst>
              </a:tr>
              <a:tr h="2395959">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1411851182"/>
                  </a:ext>
                </a:extLst>
              </a:tr>
              <a:tr h="317613">
                <a:tc>
                  <a:txBody>
                    <a:bodyPr/>
                    <a:lstStyle/>
                    <a:p>
                      <a:r>
                        <a:rPr lang="en-US" altLang="zh-TW" dirty="0"/>
                        <a:t>2020</a:t>
                      </a:r>
                      <a:r>
                        <a:rPr lang="zh-TW" altLang="en-US" dirty="0"/>
                        <a:t>年</a:t>
                      </a:r>
                      <a:r>
                        <a:rPr lang="en-US" altLang="zh-TW" dirty="0"/>
                        <a:t>12</a:t>
                      </a:r>
                      <a:r>
                        <a:rPr lang="zh-TW" altLang="en-US" dirty="0"/>
                        <a:t>月溫度</a:t>
                      </a:r>
                    </a:p>
                  </a:txBody>
                  <a:tcPr/>
                </a:tc>
                <a:tc>
                  <a:txBody>
                    <a:bodyPr/>
                    <a:lstStyle/>
                    <a:p>
                      <a:r>
                        <a:rPr lang="en-US" altLang="zh-TW" dirty="0"/>
                        <a:t>2021</a:t>
                      </a:r>
                      <a:r>
                        <a:rPr lang="zh-TW" altLang="en-US" dirty="0"/>
                        <a:t>年</a:t>
                      </a:r>
                      <a:r>
                        <a:rPr lang="en-US" altLang="zh-TW" dirty="0"/>
                        <a:t>1</a:t>
                      </a:r>
                      <a:r>
                        <a:rPr lang="zh-TW" altLang="en-US" dirty="0"/>
                        <a:t>月溫度</a:t>
                      </a:r>
                    </a:p>
                  </a:txBody>
                  <a:tcPr/>
                </a:tc>
                <a:extLst>
                  <a:ext uri="{0D108BD9-81ED-4DB2-BD59-A6C34878D82A}">
                    <a16:rowId xmlns:a16="http://schemas.microsoft.com/office/drawing/2014/main" val="2475727896"/>
                  </a:ext>
                </a:extLst>
              </a:tr>
              <a:tr h="2699104">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4158988952"/>
                  </a:ext>
                </a:extLst>
              </a:tr>
            </a:tbl>
          </a:graphicData>
        </a:graphic>
      </p:graphicFrame>
      <p:pic>
        <p:nvPicPr>
          <p:cNvPr id="5" name="圖片 4">
            <a:extLst>
              <a:ext uri="{FF2B5EF4-FFF2-40B4-BE49-F238E27FC236}">
                <a16:creationId xmlns:a16="http://schemas.microsoft.com/office/drawing/2014/main" id="{C05D7832-1718-4CF3-BB94-12637B334C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2413" y="940241"/>
            <a:ext cx="3583449" cy="2184923"/>
          </a:xfrm>
          <a:prstGeom prst="rect">
            <a:avLst/>
          </a:prstGeom>
          <a:noFill/>
          <a:ln>
            <a:noFill/>
          </a:ln>
        </p:spPr>
      </p:pic>
      <p:pic>
        <p:nvPicPr>
          <p:cNvPr id="6" name="圖片 5">
            <a:extLst>
              <a:ext uri="{FF2B5EF4-FFF2-40B4-BE49-F238E27FC236}">
                <a16:creationId xmlns:a16="http://schemas.microsoft.com/office/drawing/2014/main" id="{8AF18A7E-6A31-4956-9AA5-9C9DF8973B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37422" y="940241"/>
            <a:ext cx="3368718" cy="1953430"/>
          </a:xfrm>
          <a:prstGeom prst="rect">
            <a:avLst/>
          </a:prstGeom>
          <a:noFill/>
          <a:ln>
            <a:noFill/>
          </a:ln>
        </p:spPr>
      </p:pic>
      <p:pic>
        <p:nvPicPr>
          <p:cNvPr id="7" name="圖片 6">
            <a:extLst>
              <a:ext uri="{FF2B5EF4-FFF2-40B4-BE49-F238E27FC236}">
                <a16:creationId xmlns:a16="http://schemas.microsoft.com/office/drawing/2014/main" id="{5F99FB17-C5D5-4127-BE36-0E55CEF47B3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2413" y="3732837"/>
            <a:ext cx="3409830" cy="2320722"/>
          </a:xfrm>
          <a:prstGeom prst="rect">
            <a:avLst/>
          </a:prstGeom>
          <a:noFill/>
          <a:ln>
            <a:noFill/>
          </a:ln>
        </p:spPr>
      </p:pic>
      <p:pic>
        <p:nvPicPr>
          <p:cNvPr id="8" name="圖片 7">
            <a:extLst>
              <a:ext uri="{FF2B5EF4-FFF2-40B4-BE49-F238E27FC236}">
                <a16:creationId xmlns:a16="http://schemas.microsoft.com/office/drawing/2014/main" id="{B8ECF0A4-CE2E-4A59-8024-534C794D6A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37422" y="3760113"/>
            <a:ext cx="3368718" cy="2293446"/>
          </a:xfrm>
          <a:prstGeom prst="rect">
            <a:avLst/>
          </a:prstGeom>
          <a:noFill/>
          <a:ln>
            <a:noFill/>
          </a:ln>
        </p:spPr>
      </p:pic>
    </p:spTree>
    <p:extLst>
      <p:ext uri="{BB962C8B-B14F-4D97-AF65-F5344CB8AC3E}">
        <p14:creationId xmlns:p14="http://schemas.microsoft.com/office/powerpoint/2010/main" val="1590862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C3CC9ED-EDE2-467E-BB04-B180BE3EF5C8}"/>
              </a:ext>
            </a:extLst>
          </p:cNvPr>
          <p:cNvGraphicFramePr>
            <a:graphicFrameLocks noGrp="1"/>
          </p:cNvGraphicFramePr>
          <p:nvPr>
            <p:ph idx="1"/>
            <p:extLst>
              <p:ext uri="{D42A27DB-BD31-4B8C-83A1-F6EECF244321}">
                <p14:modId xmlns:p14="http://schemas.microsoft.com/office/powerpoint/2010/main" val="3954312665"/>
              </p:ext>
            </p:extLst>
          </p:nvPr>
        </p:nvGraphicFramePr>
        <p:xfrm>
          <a:off x="515817" y="179447"/>
          <a:ext cx="8596312" cy="3082744"/>
        </p:xfrm>
        <a:graphic>
          <a:graphicData uri="http://schemas.openxmlformats.org/drawingml/2006/table">
            <a:tbl>
              <a:tblPr firstRow="1" bandRow="1">
                <a:tableStyleId>{5940675A-B579-460E-94D1-54222C63F5DA}</a:tableStyleId>
              </a:tblPr>
              <a:tblGrid>
                <a:gridCol w="4298156">
                  <a:extLst>
                    <a:ext uri="{9D8B030D-6E8A-4147-A177-3AD203B41FA5}">
                      <a16:colId xmlns:a16="http://schemas.microsoft.com/office/drawing/2014/main" val="4179602767"/>
                    </a:ext>
                  </a:extLst>
                </a:gridCol>
                <a:gridCol w="4298156">
                  <a:extLst>
                    <a:ext uri="{9D8B030D-6E8A-4147-A177-3AD203B41FA5}">
                      <a16:colId xmlns:a16="http://schemas.microsoft.com/office/drawing/2014/main" val="778229567"/>
                    </a:ext>
                  </a:extLst>
                </a:gridCol>
              </a:tblGrid>
              <a:tr h="370840">
                <a:tc>
                  <a:txBody>
                    <a:bodyPr/>
                    <a:lstStyle/>
                    <a:p>
                      <a:r>
                        <a:rPr lang="en-US" altLang="zh-TW" dirty="0"/>
                        <a:t>2020</a:t>
                      </a:r>
                      <a:r>
                        <a:rPr lang="zh-TW" altLang="en-US" dirty="0"/>
                        <a:t>年</a:t>
                      </a:r>
                      <a:r>
                        <a:rPr lang="en-US" altLang="zh-TW" dirty="0"/>
                        <a:t>12</a:t>
                      </a:r>
                      <a:r>
                        <a:rPr lang="zh-TW" altLang="en-US" dirty="0"/>
                        <a:t>月濕度</a:t>
                      </a:r>
                    </a:p>
                  </a:txBody>
                  <a:tcPr/>
                </a:tc>
                <a:tc>
                  <a:txBody>
                    <a:bodyPr/>
                    <a:lstStyle/>
                    <a:p>
                      <a:r>
                        <a:rPr lang="en-US" altLang="zh-TW" dirty="0"/>
                        <a:t>2021</a:t>
                      </a:r>
                      <a:r>
                        <a:rPr lang="zh-TW" altLang="en-US" dirty="0"/>
                        <a:t>年</a:t>
                      </a:r>
                      <a:r>
                        <a:rPr lang="en-US" altLang="zh-TW" dirty="0"/>
                        <a:t>1</a:t>
                      </a:r>
                      <a:r>
                        <a:rPr lang="zh-TW" altLang="en-US" dirty="0"/>
                        <a:t>月濕度</a:t>
                      </a:r>
                    </a:p>
                  </a:txBody>
                  <a:tcPr/>
                </a:tc>
                <a:extLst>
                  <a:ext uri="{0D108BD9-81ED-4DB2-BD59-A6C34878D82A}">
                    <a16:rowId xmlns:a16="http://schemas.microsoft.com/office/drawing/2014/main" val="1382038489"/>
                  </a:ext>
                </a:extLst>
              </a:tr>
              <a:tr h="2711904">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2977450623"/>
                  </a:ext>
                </a:extLst>
              </a:tr>
            </a:tbl>
          </a:graphicData>
        </a:graphic>
      </p:graphicFrame>
      <p:pic>
        <p:nvPicPr>
          <p:cNvPr id="5" name="圖片 4">
            <a:extLst>
              <a:ext uri="{FF2B5EF4-FFF2-40B4-BE49-F238E27FC236}">
                <a16:creationId xmlns:a16="http://schemas.microsoft.com/office/drawing/2014/main" id="{5B96EC0D-9677-4022-A791-D90D106DC5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44360" y="700449"/>
            <a:ext cx="3396145" cy="2388122"/>
          </a:xfrm>
          <a:prstGeom prst="rect">
            <a:avLst/>
          </a:prstGeom>
          <a:noFill/>
          <a:ln>
            <a:noFill/>
          </a:ln>
        </p:spPr>
      </p:pic>
      <p:pic>
        <p:nvPicPr>
          <p:cNvPr id="6" name="圖片 5">
            <a:extLst>
              <a:ext uri="{FF2B5EF4-FFF2-40B4-BE49-F238E27FC236}">
                <a16:creationId xmlns:a16="http://schemas.microsoft.com/office/drawing/2014/main" id="{AC4E3D8C-24BF-467F-A8D6-A998D14605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89630" y="700449"/>
            <a:ext cx="3680749" cy="2388122"/>
          </a:xfrm>
          <a:prstGeom prst="rect">
            <a:avLst/>
          </a:prstGeom>
          <a:noFill/>
          <a:ln>
            <a:noFill/>
          </a:ln>
        </p:spPr>
      </p:pic>
      <p:sp>
        <p:nvSpPr>
          <p:cNvPr id="7" name="文字方塊 6">
            <a:extLst>
              <a:ext uri="{FF2B5EF4-FFF2-40B4-BE49-F238E27FC236}">
                <a16:creationId xmlns:a16="http://schemas.microsoft.com/office/drawing/2014/main" id="{579C4F44-D7FA-4EC1-8EAC-5968BBFBB993}"/>
              </a:ext>
            </a:extLst>
          </p:cNvPr>
          <p:cNvSpPr txBox="1"/>
          <p:nvPr/>
        </p:nvSpPr>
        <p:spPr>
          <a:xfrm>
            <a:off x="515817" y="3643626"/>
            <a:ext cx="1544477" cy="369332"/>
          </a:xfrm>
          <a:prstGeom prst="rect">
            <a:avLst/>
          </a:prstGeom>
          <a:noFill/>
        </p:spPr>
        <p:txBody>
          <a:bodyPr wrap="square" rtlCol="0">
            <a:spAutoFit/>
          </a:bodyPr>
          <a:lstStyle/>
          <a:p>
            <a:r>
              <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觀測地點：</a:t>
            </a:r>
            <a:endParaRPr lang="zh-TW" altLang="en-US" dirty="0"/>
          </a:p>
        </p:txBody>
      </p:sp>
      <p:pic>
        <p:nvPicPr>
          <p:cNvPr id="8" name="圖片 7">
            <a:extLst>
              <a:ext uri="{FF2B5EF4-FFF2-40B4-BE49-F238E27FC236}">
                <a16:creationId xmlns:a16="http://schemas.microsoft.com/office/drawing/2014/main" id="{FF93E3AC-2870-4C7B-B2E5-08EAAD02D73A}"/>
              </a:ext>
            </a:extLst>
          </p:cNvPr>
          <p:cNvPicPr/>
          <p:nvPr/>
        </p:nvPicPr>
        <p:blipFill>
          <a:blip r:embed="rId4">
            <a:extLst>
              <a:ext uri="{28A0092B-C50C-407E-A947-70E740481C1C}">
                <a14:useLocalDpi xmlns:a14="http://schemas.microsoft.com/office/drawing/2010/main" val="0"/>
              </a:ext>
            </a:extLst>
          </a:blip>
          <a:stretch>
            <a:fillRect/>
          </a:stretch>
        </p:blipFill>
        <p:spPr>
          <a:xfrm>
            <a:off x="2245489" y="3783193"/>
            <a:ext cx="5406391" cy="2839327"/>
          </a:xfrm>
          <a:prstGeom prst="rect">
            <a:avLst/>
          </a:prstGeom>
        </p:spPr>
      </p:pic>
      <p:sp>
        <p:nvSpPr>
          <p:cNvPr id="11" name="矩形: 圓角 10">
            <a:extLst>
              <a:ext uri="{FF2B5EF4-FFF2-40B4-BE49-F238E27FC236}">
                <a16:creationId xmlns:a16="http://schemas.microsoft.com/office/drawing/2014/main" id="{72942093-7766-4372-A879-7955651BA4DD}"/>
              </a:ext>
            </a:extLst>
          </p:cNvPr>
          <p:cNvSpPr/>
          <p:nvPr/>
        </p:nvSpPr>
        <p:spPr>
          <a:xfrm>
            <a:off x="3200907" y="3609573"/>
            <a:ext cx="1747777" cy="522589"/>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12</a:t>
            </a:r>
            <a:r>
              <a:rPr lang="zh-TW" altLang="en-US" dirty="0"/>
              <a:t>月觀測地點</a:t>
            </a:r>
          </a:p>
        </p:txBody>
      </p:sp>
      <p:sp>
        <p:nvSpPr>
          <p:cNvPr id="12" name="矩形: 圓角 11">
            <a:extLst>
              <a:ext uri="{FF2B5EF4-FFF2-40B4-BE49-F238E27FC236}">
                <a16:creationId xmlns:a16="http://schemas.microsoft.com/office/drawing/2014/main" id="{14812F24-AE0F-4F98-9447-E93F4819B76C}"/>
              </a:ext>
            </a:extLst>
          </p:cNvPr>
          <p:cNvSpPr/>
          <p:nvPr/>
        </p:nvSpPr>
        <p:spPr>
          <a:xfrm>
            <a:off x="6675241" y="5202856"/>
            <a:ext cx="1747777" cy="522589"/>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r>
              <a:rPr lang="zh-TW" altLang="en-US" dirty="0"/>
              <a:t>月觀測地點</a:t>
            </a:r>
          </a:p>
        </p:txBody>
      </p:sp>
    </p:spTree>
    <p:extLst>
      <p:ext uri="{BB962C8B-B14F-4D97-AF65-F5344CB8AC3E}">
        <p14:creationId xmlns:p14="http://schemas.microsoft.com/office/powerpoint/2010/main" val="2972125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064509-19B1-4DCE-94F9-9F76553117B3}"/>
              </a:ext>
            </a:extLst>
          </p:cNvPr>
          <p:cNvSpPr>
            <a:spLocks noGrp="1"/>
          </p:cNvSpPr>
          <p:nvPr>
            <p:ph type="title"/>
          </p:nvPr>
        </p:nvSpPr>
        <p:spPr>
          <a:xfrm>
            <a:off x="87025" y="46298"/>
            <a:ext cx="8596668" cy="526668"/>
          </a:xfrm>
        </p:spPr>
        <p:txBody>
          <a:bodyPr>
            <a:normAutofit fontScale="90000"/>
          </a:bodyPr>
          <a:lstStyle/>
          <a:p>
            <a:r>
              <a:rPr lang="zh-TW" altLang="zh-TW" sz="24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空氣品質測試畫面</a:t>
            </a:r>
            <a:r>
              <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a:t>
            </a:r>
            <a:br>
              <a:rPr lang="zh-TW" altLang="zh-TW" sz="1800" kern="100" dirty="0">
                <a:effectLst/>
                <a:latin typeface="Liberation Serif" panose="02020603050405020304" pitchFamily="18" charset="0"/>
                <a:ea typeface="新細明體" panose="02020500000000000000" pitchFamily="18" charset="-120"/>
                <a:cs typeface="Lucida Sans" panose="020B0602030504020204" pitchFamily="34" charset="0"/>
              </a:rPr>
            </a:br>
            <a:endParaRPr lang="zh-TW" altLang="en-US" dirty="0"/>
          </a:p>
        </p:txBody>
      </p:sp>
      <p:graphicFrame>
        <p:nvGraphicFramePr>
          <p:cNvPr id="4" name="表格 4">
            <a:extLst>
              <a:ext uri="{FF2B5EF4-FFF2-40B4-BE49-F238E27FC236}">
                <a16:creationId xmlns:a16="http://schemas.microsoft.com/office/drawing/2014/main" id="{40314F2B-FDE2-4CFC-B406-772F83AB48C4}"/>
              </a:ext>
            </a:extLst>
          </p:cNvPr>
          <p:cNvGraphicFramePr>
            <a:graphicFrameLocks noGrp="1"/>
          </p:cNvGraphicFramePr>
          <p:nvPr>
            <p:ph idx="1"/>
            <p:extLst>
              <p:ext uri="{D42A27DB-BD31-4B8C-83A1-F6EECF244321}">
                <p14:modId xmlns:p14="http://schemas.microsoft.com/office/powerpoint/2010/main" val="3157734803"/>
              </p:ext>
            </p:extLst>
          </p:nvPr>
        </p:nvGraphicFramePr>
        <p:xfrm>
          <a:off x="249598" y="572966"/>
          <a:ext cx="11359808" cy="6186649"/>
        </p:xfrm>
        <a:graphic>
          <a:graphicData uri="http://schemas.openxmlformats.org/drawingml/2006/table">
            <a:tbl>
              <a:tblPr firstRow="1" bandRow="1">
                <a:tableStyleId>{5940675A-B579-460E-94D1-54222C63F5DA}</a:tableStyleId>
              </a:tblPr>
              <a:tblGrid>
                <a:gridCol w="5780812">
                  <a:extLst>
                    <a:ext uri="{9D8B030D-6E8A-4147-A177-3AD203B41FA5}">
                      <a16:colId xmlns:a16="http://schemas.microsoft.com/office/drawing/2014/main" val="3519190736"/>
                    </a:ext>
                  </a:extLst>
                </a:gridCol>
                <a:gridCol w="5578996">
                  <a:extLst>
                    <a:ext uri="{9D8B030D-6E8A-4147-A177-3AD203B41FA5}">
                      <a16:colId xmlns:a16="http://schemas.microsoft.com/office/drawing/2014/main" val="967295425"/>
                    </a:ext>
                  </a:extLst>
                </a:gridCol>
              </a:tblGrid>
              <a:tr h="370840">
                <a:tc>
                  <a:txBody>
                    <a:bodyPr/>
                    <a:lstStyle/>
                    <a:p>
                      <a:r>
                        <a:rPr lang="zh-TW" altLang="zh-TW" sz="1800" kern="1200" dirty="0">
                          <a:solidFill>
                            <a:schemeClr val="tx1"/>
                          </a:solidFill>
                          <a:effectLst/>
                          <a:latin typeface="+mn-ea"/>
                          <a:ea typeface="+mn-ea"/>
                          <a:cs typeface="+mn-cs"/>
                        </a:rPr>
                        <a:t>監測平常狀態下，空氣品質顯示</a:t>
                      </a:r>
                      <a:r>
                        <a:rPr lang="en-US" altLang="zh-TW" sz="1800" kern="1200" dirty="0">
                          <a:solidFill>
                            <a:schemeClr val="tx1"/>
                          </a:solidFill>
                          <a:effectLst/>
                          <a:latin typeface="+mn-ea"/>
                          <a:ea typeface="+mn-ea"/>
                          <a:cs typeface="+mn-cs"/>
                        </a:rPr>
                        <a:t>good</a:t>
                      </a:r>
                      <a:endParaRPr lang="zh-TW" altLang="en-US" dirty="0">
                        <a:latin typeface="+mn-ea"/>
                        <a:ea typeface="+mn-ea"/>
                      </a:endParaRPr>
                    </a:p>
                  </a:txBody>
                  <a:tcPr/>
                </a:tc>
                <a:tc>
                  <a:txBody>
                    <a:bodyPr/>
                    <a:lstStyle/>
                    <a:p>
                      <a:r>
                        <a:rPr lang="zh-TW" altLang="zh-TW" sz="1800" kern="1200" dirty="0">
                          <a:solidFill>
                            <a:schemeClr val="tx1"/>
                          </a:solidFill>
                          <a:effectLst/>
                          <a:latin typeface="+mn-ea"/>
                          <a:ea typeface="+mn-ea"/>
                          <a:cs typeface="+mn-cs"/>
                        </a:rPr>
                        <a:t>線香燃燒後，</a:t>
                      </a:r>
                      <a:r>
                        <a:rPr lang="en-US" altLang="zh-TW" sz="1800" kern="1200" dirty="0">
                          <a:solidFill>
                            <a:schemeClr val="tx1"/>
                          </a:solidFill>
                          <a:effectLst/>
                          <a:latin typeface="+mn-ea"/>
                          <a:ea typeface="+mn-ea"/>
                          <a:cs typeface="+mn-cs"/>
                        </a:rPr>
                        <a:t>PM2.5</a:t>
                      </a:r>
                      <a:r>
                        <a:rPr lang="zh-TW" altLang="zh-TW" sz="1800" kern="1200" dirty="0">
                          <a:solidFill>
                            <a:schemeClr val="tx1"/>
                          </a:solidFill>
                          <a:effectLst/>
                          <a:latin typeface="+mn-ea"/>
                          <a:ea typeface="+mn-ea"/>
                          <a:cs typeface="+mn-cs"/>
                        </a:rPr>
                        <a:t>、</a:t>
                      </a:r>
                      <a:r>
                        <a:rPr lang="en-US" altLang="zh-TW" sz="1800" kern="1200" dirty="0">
                          <a:solidFill>
                            <a:schemeClr val="tx1"/>
                          </a:solidFill>
                          <a:effectLst/>
                          <a:latin typeface="+mn-ea"/>
                          <a:ea typeface="+mn-ea"/>
                          <a:cs typeface="+mn-cs"/>
                        </a:rPr>
                        <a:t>PM1.0</a:t>
                      </a:r>
                      <a:r>
                        <a:rPr lang="zh-TW" altLang="zh-TW" sz="1800" kern="1200" dirty="0">
                          <a:solidFill>
                            <a:schemeClr val="tx1"/>
                          </a:solidFill>
                          <a:effectLst/>
                          <a:latin typeface="+mn-ea"/>
                          <a:ea typeface="+mn-ea"/>
                          <a:cs typeface="+mn-cs"/>
                        </a:rPr>
                        <a:t>及</a:t>
                      </a:r>
                      <a:r>
                        <a:rPr lang="en-US" altLang="zh-TW" sz="1800" kern="1200" dirty="0">
                          <a:solidFill>
                            <a:schemeClr val="tx1"/>
                          </a:solidFill>
                          <a:effectLst/>
                          <a:latin typeface="+mn-ea"/>
                          <a:ea typeface="+mn-ea"/>
                          <a:cs typeface="+mn-cs"/>
                        </a:rPr>
                        <a:t>TVOC</a:t>
                      </a:r>
                      <a:r>
                        <a:rPr lang="zh-TW" altLang="zh-TW" sz="1800" kern="1200" dirty="0">
                          <a:solidFill>
                            <a:schemeClr val="tx1"/>
                          </a:solidFill>
                          <a:effectLst/>
                          <a:latin typeface="+mn-ea"/>
                          <a:ea typeface="+mn-ea"/>
                          <a:cs typeface="+mn-cs"/>
                        </a:rPr>
                        <a:t>濃度明顯上升，空氣品質顯示：</a:t>
                      </a:r>
                      <a:r>
                        <a:rPr lang="en-US" altLang="zh-TW" sz="1800" kern="1200" dirty="0">
                          <a:solidFill>
                            <a:schemeClr val="tx1"/>
                          </a:solidFill>
                          <a:effectLst/>
                          <a:latin typeface="+mn-ea"/>
                          <a:ea typeface="+mn-ea"/>
                          <a:cs typeface="+mn-cs"/>
                        </a:rPr>
                        <a:t>worst</a:t>
                      </a:r>
                      <a:endParaRPr lang="zh-TW" altLang="en-US" dirty="0">
                        <a:latin typeface="+mn-ea"/>
                        <a:ea typeface="+mn-ea"/>
                      </a:endParaRPr>
                    </a:p>
                  </a:txBody>
                  <a:tcPr/>
                </a:tc>
                <a:extLst>
                  <a:ext uri="{0D108BD9-81ED-4DB2-BD59-A6C34878D82A}">
                    <a16:rowId xmlns:a16="http://schemas.microsoft.com/office/drawing/2014/main" val="3809616864"/>
                  </a:ext>
                </a:extLst>
              </a:tr>
              <a:tr h="2456129">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076425139"/>
                  </a:ext>
                </a:extLst>
              </a:tr>
              <a:tr h="370840">
                <a:tc>
                  <a:txBody>
                    <a:bodyPr/>
                    <a:lstStyle/>
                    <a:p>
                      <a:r>
                        <a:rPr lang="zh-TW" altLang="zh-TW" sz="1800" kern="1200" dirty="0">
                          <a:solidFill>
                            <a:schemeClr val="tx1"/>
                          </a:solidFill>
                          <a:effectLst/>
                          <a:latin typeface="+mn-ea"/>
                          <a:ea typeface="+mn-ea"/>
                          <a:cs typeface="+mn-cs"/>
                        </a:rPr>
                        <a:t>空氣清淨機啟動</a:t>
                      </a:r>
                      <a:r>
                        <a:rPr lang="en-US" altLang="zh-TW" sz="1800" kern="1200" dirty="0">
                          <a:solidFill>
                            <a:schemeClr val="tx1"/>
                          </a:solidFill>
                          <a:effectLst/>
                          <a:latin typeface="+mn-ea"/>
                          <a:ea typeface="+mn-ea"/>
                          <a:cs typeface="+mn-cs"/>
                        </a:rPr>
                        <a:t>1</a:t>
                      </a:r>
                      <a:r>
                        <a:rPr lang="zh-TW" altLang="zh-TW" sz="1800" kern="1200" dirty="0">
                          <a:solidFill>
                            <a:schemeClr val="tx1"/>
                          </a:solidFill>
                          <a:effectLst/>
                          <a:latin typeface="+mn-ea"/>
                          <a:ea typeface="+mn-ea"/>
                          <a:cs typeface="+mn-cs"/>
                        </a:rPr>
                        <a:t>小時後：</a:t>
                      </a:r>
                      <a:r>
                        <a:rPr lang="en-US" altLang="zh-TW" sz="1800" kern="1200" dirty="0">
                          <a:solidFill>
                            <a:schemeClr val="tx1"/>
                          </a:solidFill>
                          <a:effectLst/>
                          <a:latin typeface="+mn-ea"/>
                          <a:ea typeface="+mn-ea"/>
                          <a:cs typeface="+mn-cs"/>
                        </a:rPr>
                        <a:t> PM2.5</a:t>
                      </a:r>
                      <a:r>
                        <a:rPr lang="zh-TW" altLang="zh-TW" sz="1800" kern="1200" dirty="0">
                          <a:solidFill>
                            <a:schemeClr val="tx1"/>
                          </a:solidFill>
                          <a:effectLst/>
                          <a:latin typeface="+mn-ea"/>
                          <a:ea typeface="+mn-ea"/>
                          <a:cs typeface="+mn-cs"/>
                        </a:rPr>
                        <a:t>、</a:t>
                      </a:r>
                      <a:r>
                        <a:rPr lang="en-US" altLang="zh-TW" sz="1800" kern="1200" dirty="0">
                          <a:solidFill>
                            <a:schemeClr val="tx1"/>
                          </a:solidFill>
                          <a:effectLst/>
                          <a:latin typeface="+mn-ea"/>
                          <a:ea typeface="+mn-ea"/>
                          <a:cs typeface="+mn-cs"/>
                        </a:rPr>
                        <a:t>PM1.0</a:t>
                      </a:r>
                      <a:r>
                        <a:rPr lang="zh-TW" altLang="zh-TW" sz="1800" kern="1200" dirty="0">
                          <a:solidFill>
                            <a:schemeClr val="tx1"/>
                          </a:solidFill>
                          <a:effectLst/>
                          <a:latin typeface="+mn-ea"/>
                          <a:ea typeface="+mn-ea"/>
                          <a:cs typeface="+mn-cs"/>
                        </a:rPr>
                        <a:t>數值明顯下降</a:t>
                      </a:r>
                      <a:endParaRPr lang="zh-TW" altLang="en-US" sz="1800" dirty="0">
                        <a:latin typeface="+mn-ea"/>
                        <a:ea typeface="+mn-ea"/>
                      </a:endParaRPr>
                    </a:p>
                  </a:txBody>
                  <a:tcPr/>
                </a:tc>
                <a:tc>
                  <a:txBody>
                    <a:bodyPr/>
                    <a:lstStyle/>
                    <a:p>
                      <a:r>
                        <a:rPr lang="zh-TW" sz="1800" kern="100" dirty="0">
                          <a:effectLst/>
                          <a:latin typeface="+mn-ea"/>
                          <a:ea typeface="+mn-ea"/>
                          <a:cs typeface="Times New Roman" panose="02020603050405020304" pitchFamily="18" charset="0"/>
                        </a:rPr>
                        <a:t>空氣清淨機啟動三小時後：</a:t>
                      </a:r>
                      <a:r>
                        <a:rPr lang="zh-TW" sz="1800" kern="100" dirty="0">
                          <a:effectLst/>
                          <a:latin typeface="+mn-ea"/>
                          <a:ea typeface="+mn-ea"/>
                          <a:cs typeface="Lucida Sans" panose="020B0602030504020204" pitchFamily="34" charset="0"/>
                        </a:rPr>
                        <a:t> </a:t>
                      </a:r>
                      <a:r>
                        <a:rPr lang="en-US" sz="1800" kern="100" dirty="0">
                          <a:effectLst/>
                          <a:latin typeface="+mn-ea"/>
                          <a:ea typeface="+mn-ea"/>
                          <a:cs typeface="Lucida Sans" panose="020B0602030504020204" pitchFamily="34" charset="0"/>
                        </a:rPr>
                        <a:t>PM10</a:t>
                      </a:r>
                      <a:r>
                        <a:rPr lang="zh-TW" sz="1800" kern="100" dirty="0">
                          <a:effectLst/>
                          <a:latin typeface="+mn-ea"/>
                          <a:ea typeface="+mn-ea"/>
                          <a:cs typeface="Times New Roman" panose="02020603050405020304" pitchFamily="18" charset="0"/>
                        </a:rPr>
                        <a:t>、</a:t>
                      </a:r>
                      <a:r>
                        <a:rPr lang="en-US" sz="1800" kern="100" dirty="0">
                          <a:effectLst/>
                          <a:latin typeface="+mn-ea"/>
                          <a:ea typeface="+mn-ea"/>
                          <a:cs typeface="Lucida Sans" panose="020B0602030504020204" pitchFamily="34" charset="0"/>
                        </a:rPr>
                        <a:t>PM2.5</a:t>
                      </a:r>
                      <a:r>
                        <a:rPr lang="zh-TW" sz="1800" kern="100" dirty="0">
                          <a:effectLst/>
                          <a:latin typeface="+mn-ea"/>
                          <a:ea typeface="+mn-ea"/>
                          <a:cs typeface="Times New Roman" panose="02020603050405020304" pitchFamily="18" charset="0"/>
                        </a:rPr>
                        <a:t>數值回復至</a:t>
                      </a:r>
                      <a:r>
                        <a:rPr lang="en-US" sz="1800" kern="100" dirty="0">
                          <a:effectLst/>
                          <a:latin typeface="+mn-ea"/>
                          <a:ea typeface="+mn-ea"/>
                          <a:cs typeface="Lucida Sans" panose="020B0602030504020204" pitchFamily="34" charset="0"/>
                        </a:rPr>
                        <a:t>50</a:t>
                      </a:r>
                      <a:r>
                        <a:rPr lang="zh-TW" sz="1800" kern="100" dirty="0">
                          <a:effectLst/>
                          <a:latin typeface="+mn-ea"/>
                          <a:ea typeface="+mn-ea"/>
                          <a:cs typeface="Times New Roman" panose="02020603050405020304" pitchFamily="18" charset="0"/>
                        </a:rPr>
                        <a:t>左右，空氣品質顯示</a:t>
                      </a:r>
                      <a:r>
                        <a:rPr lang="en-US" sz="1800" kern="100" dirty="0">
                          <a:effectLst/>
                          <a:latin typeface="+mn-ea"/>
                          <a:ea typeface="+mn-ea"/>
                          <a:cs typeface="Lucida Sans" panose="020B0602030504020204" pitchFamily="34" charset="0"/>
                        </a:rPr>
                        <a:t>:normal</a:t>
                      </a:r>
                      <a:endParaRPr lang="zh-TW" sz="1800" kern="100" dirty="0">
                        <a:effectLst/>
                        <a:latin typeface="+mn-ea"/>
                        <a:ea typeface="+mn-ea"/>
                        <a:cs typeface="Lucida Sans" panose="020B0602030504020204" pitchFamily="34" charset="0"/>
                      </a:endParaRPr>
                    </a:p>
                  </a:txBody>
                  <a:tcPr marL="68580" marR="68580" marT="0" marB="0"/>
                </a:tc>
                <a:extLst>
                  <a:ext uri="{0D108BD9-81ED-4DB2-BD59-A6C34878D82A}">
                    <a16:rowId xmlns:a16="http://schemas.microsoft.com/office/drawing/2014/main" val="2917470632"/>
                  </a:ext>
                </a:extLst>
              </a:tr>
              <a:tr h="2450360">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637090193"/>
                  </a:ext>
                </a:extLst>
              </a:tr>
            </a:tbl>
          </a:graphicData>
        </a:graphic>
      </p:graphicFrame>
      <p:pic>
        <p:nvPicPr>
          <p:cNvPr id="5" name="圖片 4">
            <a:extLst>
              <a:ext uri="{FF2B5EF4-FFF2-40B4-BE49-F238E27FC236}">
                <a16:creationId xmlns:a16="http://schemas.microsoft.com/office/drawing/2014/main" id="{6189BE9D-EC46-48DE-9644-D9015705A157}"/>
              </a:ext>
            </a:extLst>
          </p:cNvPr>
          <p:cNvPicPr/>
          <p:nvPr/>
        </p:nvPicPr>
        <p:blipFill rotWithShape="1">
          <a:blip r:embed="rId2" cstate="print">
            <a:extLst>
              <a:ext uri="{28A0092B-C50C-407E-A947-70E740481C1C}">
                <a14:useLocalDpi xmlns:a14="http://schemas.microsoft.com/office/drawing/2010/main" val="0"/>
              </a:ext>
            </a:extLst>
          </a:blip>
          <a:srcRect l="17813" t="11615" r="12709" b="24667"/>
          <a:stretch/>
        </p:blipFill>
        <p:spPr bwMode="auto">
          <a:xfrm>
            <a:off x="938942" y="1281473"/>
            <a:ext cx="4123452" cy="2283548"/>
          </a:xfrm>
          <a:prstGeom prst="rect">
            <a:avLst/>
          </a:prstGeom>
          <a:noFill/>
          <a:ln>
            <a:noFill/>
          </a:ln>
          <a:extLst>
            <a:ext uri="{53640926-AAD7-44D8-BBD7-CCE9431645EC}">
              <a14:shadowObscured xmlns:a14="http://schemas.microsoft.com/office/drawing/2010/main"/>
            </a:ext>
          </a:extLst>
        </p:spPr>
      </p:pic>
      <p:pic>
        <p:nvPicPr>
          <p:cNvPr id="6" name="圖片 5">
            <a:extLst>
              <a:ext uri="{FF2B5EF4-FFF2-40B4-BE49-F238E27FC236}">
                <a16:creationId xmlns:a16="http://schemas.microsoft.com/office/drawing/2014/main" id="{E959AFAD-F2A2-445C-B328-D12209FEA19F}"/>
              </a:ext>
            </a:extLst>
          </p:cNvPr>
          <p:cNvPicPr/>
          <p:nvPr/>
        </p:nvPicPr>
        <p:blipFill rotWithShape="1">
          <a:blip r:embed="rId2" cstate="print">
            <a:extLst>
              <a:ext uri="{28A0092B-C50C-407E-A947-70E740481C1C}">
                <a14:useLocalDpi xmlns:a14="http://schemas.microsoft.com/office/drawing/2010/main" val="0"/>
              </a:ext>
            </a:extLst>
          </a:blip>
          <a:srcRect l="17813" t="11615" r="12709" b="24667"/>
          <a:stretch/>
        </p:blipFill>
        <p:spPr bwMode="auto">
          <a:xfrm>
            <a:off x="6621967" y="1281473"/>
            <a:ext cx="4123452" cy="2283548"/>
          </a:xfrm>
          <a:prstGeom prst="rect">
            <a:avLst/>
          </a:prstGeom>
          <a:noFill/>
          <a:ln>
            <a:noFill/>
          </a:ln>
          <a:extLst>
            <a:ext uri="{53640926-AAD7-44D8-BBD7-CCE9431645EC}">
              <a14:shadowObscured xmlns:a14="http://schemas.microsoft.com/office/drawing/2010/main"/>
            </a:ext>
          </a:extLst>
        </p:spPr>
      </p:pic>
      <p:pic>
        <p:nvPicPr>
          <p:cNvPr id="7" name="圖片 6">
            <a:extLst>
              <a:ext uri="{FF2B5EF4-FFF2-40B4-BE49-F238E27FC236}">
                <a16:creationId xmlns:a16="http://schemas.microsoft.com/office/drawing/2014/main" id="{C68F0D18-277A-4520-B735-0218F03D3C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942" y="4434753"/>
            <a:ext cx="4123452" cy="2283548"/>
          </a:xfrm>
          <a:prstGeom prst="rect">
            <a:avLst/>
          </a:prstGeom>
          <a:noFill/>
          <a:ln>
            <a:noFill/>
          </a:ln>
        </p:spPr>
      </p:pic>
      <p:pic>
        <p:nvPicPr>
          <p:cNvPr id="8" name="圖片 7">
            <a:extLst>
              <a:ext uri="{FF2B5EF4-FFF2-40B4-BE49-F238E27FC236}">
                <a16:creationId xmlns:a16="http://schemas.microsoft.com/office/drawing/2014/main" id="{68CFC3A5-587C-4E0F-9CD8-0011D4C11B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1967" y="4434753"/>
            <a:ext cx="4123452" cy="2283548"/>
          </a:xfrm>
          <a:prstGeom prst="rect">
            <a:avLst/>
          </a:prstGeom>
          <a:noFill/>
          <a:ln>
            <a:noFill/>
          </a:ln>
        </p:spPr>
      </p:pic>
    </p:spTree>
    <p:extLst>
      <p:ext uri="{BB962C8B-B14F-4D97-AF65-F5344CB8AC3E}">
        <p14:creationId xmlns:p14="http://schemas.microsoft.com/office/powerpoint/2010/main" val="3670611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B2583-4397-487C-A630-D588DE6E7BD1}"/>
              </a:ext>
            </a:extLst>
          </p:cNvPr>
          <p:cNvSpPr>
            <a:spLocks noGrp="1"/>
          </p:cNvSpPr>
          <p:nvPr>
            <p:ph type="title"/>
          </p:nvPr>
        </p:nvSpPr>
        <p:spPr>
          <a:xfrm>
            <a:off x="0" y="156238"/>
            <a:ext cx="12192000" cy="1320800"/>
          </a:xfrm>
        </p:spPr>
        <p:txBody>
          <a:bodyPr/>
          <a:lstStyle/>
          <a:p>
            <a:pPr algn="ctr"/>
            <a:r>
              <a:rPr lang="zh-TW" altLang="zh-TW" sz="4000" b="1" kern="100" dirty="0">
                <a:solidFill>
                  <a:schemeClr val="tx1"/>
                </a:solidFill>
                <a:effectLst/>
                <a:latin typeface="+mj-ea"/>
                <a:cs typeface="Times New Roman" panose="02020603050405020304" pitchFamily="18" charset="0"/>
              </a:rPr>
              <a:t>陸、成品</a:t>
            </a:r>
            <a:br>
              <a:rPr lang="zh-TW" altLang="zh-TW" sz="1800" kern="100" dirty="0">
                <a:effectLst/>
                <a:latin typeface="Liberation Serif" panose="02020603050405020304" pitchFamily="18" charset="0"/>
                <a:ea typeface="新細明體" panose="02020500000000000000" pitchFamily="18" charset="-120"/>
                <a:cs typeface="Lucida Sans" panose="020B0602030504020204" pitchFamily="34" charset="0"/>
              </a:rPr>
            </a:br>
            <a:endParaRPr lang="zh-TW" altLang="en-US" dirty="0"/>
          </a:p>
        </p:txBody>
      </p:sp>
      <p:graphicFrame>
        <p:nvGraphicFramePr>
          <p:cNvPr id="4" name="表格 4">
            <a:extLst>
              <a:ext uri="{FF2B5EF4-FFF2-40B4-BE49-F238E27FC236}">
                <a16:creationId xmlns:a16="http://schemas.microsoft.com/office/drawing/2014/main" id="{24DAD282-891B-4BE8-84E9-70E5ED85CD3F}"/>
              </a:ext>
            </a:extLst>
          </p:cNvPr>
          <p:cNvGraphicFramePr>
            <a:graphicFrameLocks noGrp="1"/>
          </p:cNvGraphicFramePr>
          <p:nvPr>
            <p:ph idx="1"/>
            <p:extLst>
              <p:ext uri="{D42A27DB-BD31-4B8C-83A1-F6EECF244321}">
                <p14:modId xmlns:p14="http://schemas.microsoft.com/office/powerpoint/2010/main" val="2447514957"/>
              </p:ext>
            </p:extLst>
          </p:nvPr>
        </p:nvGraphicFramePr>
        <p:xfrm>
          <a:off x="543331" y="910523"/>
          <a:ext cx="11105338" cy="4112890"/>
        </p:xfrm>
        <a:graphic>
          <a:graphicData uri="http://schemas.openxmlformats.org/drawingml/2006/table">
            <a:tbl>
              <a:tblPr firstRow="1" bandRow="1">
                <a:tableStyleId>{5940675A-B579-460E-94D1-54222C63F5DA}</a:tableStyleId>
              </a:tblPr>
              <a:tblGrid>
                <a:gridCol w="5552669">
                  <a:extLst>
                    <a:ext uri="{9D8B030D-6E8A-4147-A177-3AD203B41FA5}">
                      <a16:colId xmlns:a16="http://schemas.microsoft.com/office/drawing/2014/main" val="1505058481"/>
                    </a:ext>
                  </a:extLst>
                </a:gridCol>
                <a:gridCol w="5552669">
                  <a:extLst>
                    <a:ext uri="{9D8B030D-6E8A-4147-A177-3AD203B41FA5}">
                      <a16:colId xmlns:a16="http://schemas.microsoft.com/office/drawing/2014/main" val="2196995369"/>
                    </a:ext>
                  </a:extLst>
                </a:gridCol>
              </a:tblGrid>
              <a:tr h="508117">
                <a:tc gridSpan="2">
                  <a:txBody>
                    <a:bodyPr/>
                    <a:lstStyle/>
                    <a:p>
                      <a:pPr algn="ctr"/>
                      <a:r>
                        <a:rPr lang="zh-TW" altLang="zh-TW" sz="1800" kern="1200" dirty="0">
                          <a:solidFill>
                            <a:schemeClr val="tx1"/>
                          </a:solidFill>
                          <a:effectLst/>
                          <a:latin typeface="+mn-lt"/>
                          <a:ea typeface="+mn-ea"/>
                          <a:cs typeface="+mn-cs"/>
                        </a:rPr>
                        <a:t>空氣盒子</a:t>
                      </a:r>
                      <a:endParaRPr lang="zh-TW" altLang="en-US" dirty="0"/>
                    </a:p>
                  </a:txBody>
                  <a:tcPr/>
                </a:tc>
                <a:tc hMerge="1">
                  <a:txBody>
                    <a:bodyPr/>
                    <a:lstStyle/>
                    <a:p>
                      <a:endParaRPr lang="zh-TW" altLang="en-US" dirty="0"/>
                    </a:p>
                  </a:txBody>
                  <a:tcPr/>
                </a:tc>
                <a:extLst>
                  <a:ext uri="{0D108BD9-81ED-4DB2-BD59-A6C34878D82A}">
                    <a16:rowId xmlns:a16="http://schemas.microsoft.com/office/drawing/2014/main" val="613832184"/>
                  </a:ext>
                </a:extLst>
              </a:tr>
              <a:tr h="3604773">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805312090"/>
                  </a:ext>
                </a:extLst>
              </a:tr>
            </a:tbl>
          </a:graphicData>
        </a:graphic>
      </p:graphicFrame>
      <p:pic>
        <p:nvPicPr>
          <p:cNvPr id="5" name="圖片 4">
            <a:extLst>
              <a:ext uri="{FF2B5EF4-FFF2-40B4-BE49-F238E27FC236}">
                <a16:creationId xmlns:a16="http://schemas.microsoft.com/office/drawing/2014/main" id="{73DBF35A-8F44-4141-9E44-863093FFF80F}"/>
              </a:ext>
            </a:extLst>
          </p:cNvPr>
          <p:cNvPicPr/>
          <p:nvPr/>
        </p:nvPicPr>
        <p:blipFill rotWithShape="1">
          <a:blip r:embed="rId2" cstate="print">
            <a:extLst>
              <a:ext uri="{28A0092B-C50C-407E-A947-70E740481C1C}">
                <a14:useLocalDpi xmlns:a14="http://schemas.microsoft.com/office/drawing/2010/main" val="0"/>
              </a:ext>
            </a:extLst>
          </a:blip>
          <a:srcRect l="10304" t="9412" r="1957" b="16471"/>
          <a:stretch/>
        </p:blipFill>
        <p:spPr bwMode="auto">
          <a:xfrm>
            <a:off x="923127" y="1764912"/>
            <a:ext cx="4609572" cy="2926275"/>
          </a:xfrm>
          <a:prstGeom prst="rect">
            <a:avLst/>
          </a:prstGeom>
          <a:noFill/>
          <a:ln>
            <a:noFill/>
          </a:ln>
          <a:extLst>
            <a:ext uri="{53640926-AAD7-44D8-BBD7-CCE9431645EC}">
              <a14:shadowObscured xmlns:a14="http://schemas.microsoft.com/office/drawing/2010/main"/>
            </a:ext>
          </a:extLst>
        </p:spPr>
      </p:pic>
      <p:pic>
        <p:nvPicPr>
          <p:cNvPr id="6" name="圖片 5">
            <a:extLst>
              <a:ext uri="{FF2B5EF4-FFF2-40B4-BE49-F238E27FC236}">
                <a16:creationId xmlns:a16="http://schemas.microsoft.com/office/drawing/2014/main" id="{CE982FC6-334D-4741-B8AB-D3F0E2A7D52E}"/>
              </a:ext>
            </a:extLst>
          </p:cNvPr>
          <p:cNvPicPr/>
          <p:nvPr/>
        </p:nvPicPr>
        <p:blipFill rotWithShape="1">
          <a:blip r:embed="rId3" cstate="print">
            <a:extLst>
              <a:ext uri="{28A0092B-C50C-407E-A947-70E740481C1C}">
                <a14:useLocalDpi xmlns:a14="http://schemas.microsoft.com/office/drawing/2010/main" val="0"/>
              </a:ext>
            </a:extLst>
          </a:blip>
          <a:srcRect l="21028" t="9419" r="16199" b="7202"/>
          <a:stretch/>
        </p:blipFill>
        <p:spPr bwMode="auto">
          <a:xfrm>
            <a:off x="6361808" y="1764913"/>
            <a:ext cx="4784612" cy="29262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3744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C7198745-829A-47C2-A383-FBF91B40777E}"/>
              </a:ext>
            </a:extLst>
          </p:cNvPr>
          <p:cNvGraphicFramePr>
            <a:graphicFrameLocks noGrp="1"/>
          </p:cNvGraphicFramePr>
          <p:nvPr>
            <p:ph idx="1"/>
            <p:extLst>
              <p:ext uri="{D42A27DB-BD31-4B8C-83A1-F6EECF244321}">
                <p14:modId xmlns:p14="http://schemas.microsoft.com/office/powerpoint/2010/main" val="1221680948"/>
              </p:ext>
            </p:extLst>
          </p:nvPr>
        </p:nvGraphicFramePr>
        <p:xfrm>
          <a:off x="353771" y="424386"/>
          <a:ext cx="8596312" cy="5478703"/>
        </p:xfrm>
        <a:graphic>
          <a:graphicData uri="http://schemas.openxmlformats.org/drawingml/2006/table">
            <a:tbl>
              <a:tblPr firstRow="1" bandRow="1">
                <a:tableStyleId>{5940675A-B579-460E-94D1-54222C63F5DA}</a:tableStyleId>
              </a:tblPr>
              <a:tblGrid>
                <a:gridCol w="4298156">
                  <a:extLst>
                    <a:ext uri="{9D8B030D-6E8A-4147-A177-3AD203B41FA5}">
                      <a16:colId xmlns:a16="http://schemas.microsoft.com/office/drawing/2014/main" val="1510922577"/>
                    </a:ext>
                  </a:extLst>
                </a:gridCol>
                <a:gridCol w="4298156">
                  <a:extLst>
                    <a:ext uri="{9D8B030D-6E8A-4147-A177-3AD203B41FA5}">
                      <a16:colId xmlns:a16="http://schemas.microsoft.com/office/drawing/2014/main" val="919460645"/>
                    </a:ext>
                  </a:extLst>
                </a:gridCol>
              </a:tblGrid>
              <a:tr h="370840">
                <a:tc gridSpan="2">
                  <a:txBody>
                    <a:bodyPr/>
                    <a:lstStyle/>
                    <a:p>
                      <a:pPr algn="ctr"/>
                      <a:r>
                        <a:rPr lang="zh-TW" altLang="zh-TW" sz="1800" kern="1200" dirty="0">
                          <a:solidFill>
                            <a:schemeClr val="tx1"/>
                          </a:solidFill>
                          <a:effectLst/>
                          <a:latin typeface="+mn-lt"/>
                          <a:ea typeface="+mn-ea"/>
                          <a:cs typeface="+mn-cs"/>
                        </a:rPr>
                        <a:t>空氣清淨機</a:t>
                      </a:r>
                      <a:endParaRPr lang="zh-TW" altLang="en-US" dirty="0"/>
                    </a:p>
                  </a:txBody>
                  <a:tcPr/>
                </a:tc>
                <a:tc hMerge="1">
                  <a:txBody>
                    <a:bodyPr/>
                    <a:lstStyle/>
                    <a:p>
                      <a:endParaRPr lang="zh-TW" altLang="en-US" dirty="0"/>
                    </a:p>
                  </a:txBody>
                  <a:tcPr/>
                </a:tc>
                <a:extLst>
                  <a:ext uri="{0D108BD9-81ED-4DB2-BD59-A6C34878D82A}">
                    <a16:rowId xmlns:a16="http://schemas.microsoft.com/office/drawing/2014/main" val="3536779003"/>
                  </a:ext>
                </a:extLst>
              </a:tr>
              <a:tr h="5107863">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2132889355"/>
                  </a:ext>
                </a:extLst>
              </a:tr>
            </a:tbl>
          </a:graphicData>
        </a:graphic>
      </p:graphicFrame>
      <p:pic>
        <p:nvPicPr>
          <p:cNvPr id="5" name="圖片 4">
            <a:extLst>
              <a:ext uri="{FF2B5EF4-FFF2-40B4-BE49-F238E27FC236}">
                <a16:creationId xmlns:a16="http://schemas.microsoft.com/office/drawing/2014/main" id="{E1ABB45F-42C7-4B28-9009-ACFAC02FA44C}"/>
              </a:ext>
            </a:extLst>
          </p:cNvPr>
          <p:cNvPicPr/>
          <p:nvPr/>
        </p:nvPicPr>
        <p:blipFill rotWithShape="1">
          <a:blip r:embed="rId2" cstate="print">
            <a:extLst>
              <a:ext uri="{28A0092B-C50C-407E-A947-70E740481C1C}">
                <a14:useLocalDpi xmlns:a14="http://schemas.microsoft.com/office/drawing/2010/main" val="0"/>
              </a:ext>
            </a:extLst>
          </a:blip>
          <a:srcRect l="10073" t="22966" r="6777" b="22246"/>
          <a:stretch/>
        </p:blipFill>
        <p:spPr bwMode="auto">
          <a:xfrm>
            <a:off x="729807" y="1048622"/>
            <a:ext cx="3494952" cy="4460928"/>
          </a:xfrm>
          <a:prstGeom prst="rect">
            <a:avLst/>
          </a:prstGeom>
          <a:noFill/>
          <a:ln>
            <a:noFill/>
          </a:ln>
          <a:extLst>
            <a:ext uri="{53640926-AAD7-44D8-BBD7-CCE9431645EC}">
              <a14:shadowObscured xmlns:a14="http://schemas.microsoft.com/office/drawing/2010/main"/>
            </a:ext>
          </a:extLst>
        </p:spPr>
      </p:pic>
      <p:pic>
        <p:nvPicPr>
          <p:cNvPr id="6" name="圖片 5">
            <a:extLst>
              <a:ext uri="{FF2B5EF4-FFF2-40B4-BE49-F238E27FC236}">
                <a16:creationId xmlns:a16="http://schemas.microsoft.com/office/drawing/2014/main" id="{B197B3C2-9912-43BF-9768-C22B2C359E94}"/>
              </a:ext>
            </a:extLst>
          </p:cNvPr>
          <p:cNvPicPr/>
          <p:nvPr/>
        </p:nvPicPr>
        <p:blipFill rotWithShape="1">
          <a:blip r:embed="rId3" cstate="print">
            <a:extLst>
              <a:ext uri="{28A0092B-C50C-407E-A947-70E740481C1C}">
                <a14:useLocalDpi xmlns:a14="http://schemas.microsoft.com/office/drawing/2010/main" val="0"/>
              </a:ext>
            </a:extLst>
          </a:blip>
          <a:srcRect l="2014" t="22142" r="18864" b="26365"/>
          <a:stretch/>
        </p:blipFill>
        <p:spPr bwMode="auto">
          <a:xfrm>
            <a:off x="5071210" y="1048622"/>
            <a:ext cx="3494952" cy="44609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646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F0BDB0-D27A-429B-891B-D7C5C9B5D1E8}"/>
              </a:ext>
            </a:extLst>
          </p:cNvPr>
          <p:cNvSpPr>
            <a:spLocks noGrp="1"/>
          </p:cNvSpPr>
          <p:nvPr>
            <p:ph type="title"/>
          </p:nvPr>
        </p:nvSpPr>
        <p:spPr>
          <a:xfrm>
            <a:off x="0" y="0"/>
            <a:ext cx="8596668" cy="449179"/>
          </a:xfrm>
        </p:spPr>
        <p:txBody>
          <a:bodyPr>
            <a:normAutofit/>
          </a:bodyPr>
          <a:lstStyle/>
          <a:p>
            <a:r>
              <a:rPr lang="en-US" altLang="zh-TW" sz="2200" dirty="0">
                <a:solidFill>
                  <a:schemeClr val="tx1"/>
                </a:solidFill>
              </a:rPr>
              <a:t>(</a:t>
            </a:r>
            <a:r>
              <a:rPr lang="zh-TW" altLang="en-US" sz="2200" dirty="0">
                <a:solidFill>
                  <a:schemeClr val="tx1"/>
                </a:solidFill>
              </a:rPr>
              <a:t>一</a:t>
            </a:r>
            <a:r>
              <a:rPr lang="en-US" altLang="zh-TW" sz="2200" dirty="0">
                <a:solidFill>
                  <a:schemeClr val="tx1"/>
                </a:solidFill>
              </a:rPr>
              <a:t>)</a:t>
            </a:r>
            <a:r>
              <a:rPr lang="zh-TW" altLang="en-US" sz="2200" dirty="0">
                <a:solidFill>
                  <a:schemeClr val="tx1"/>
                </a:solidFill>
              </a:rPr>
              <a:t>螢幕顯示</a:t>
            </a:r>
          </a:p>
        </p:txBody>
      </p:sp>
      <p:graphicFrame>
        <p:nvGraphicFramePr>
          <p:cNvPr id="9" name="表格 9">
            <a:extLst>
              <a:ext uri="{FF2B5EF4-FFF2-40B4-BE49-F238E27FC236}">
                <a16:creationId xmlns:a16="http://schemas.microsoft.com/office/drawing/2014/main" id="{99DE7DED-2DF5-4915-A8C3-D552C9131271}"/>
              </a:ext>
            </a:extLst>
          </p:cNvPr>
          <p:cNvGraphicFramePr>
            <a:graphicFrameLocks noGrp="1"/>
          </p:cNvGraphicFramePr>
          <p:nvPr>
            <p:ph idx="1"/>
            <p:extLst>
              <p:ext uri="{D42A27DB-BD31-4B8C-83A1-F6EECF244321}">
                <p14:modId xmlns:p14="http://schemas.microsoft.com/office/powerpoint/2010/main" val="991693999"/>
              </p:ext>
            </p:extLst>
          </p:nvPr>
        </p:nvGraphicFramePr>
        <p:xfrm>
          <a:off x="422115" y="571099"/>
          <a:ext cx="10203497" cy="5946541"/>
        </p:xfrm>
        <a:graphic>
          <a:graphicData uri="http://schemas.openxmlformats.org/drawingml/2006/table">
            <a:tbl>
              <a:tblPr firstRow="1" bandRow="1">
                <a:tableStyleId>{5940675A-B579-460E-94D1-54222C63F5DA}</a:tableStyleId>
              </a:tblPr>
              <a:tblGrid>
                <a:gridCol w="5123308">
                  <a:extLst>
                    <a:ext uri="{9D8B030D-6E8A-4147-A177-3AD203B41FA5}">
                      <a16:colId xmlns:a16="http://schemas.microsoft.com/office/drawing/2014/main" val="3284141440"/>
                    </a:ext>
                  </a:extLst>
                </a:gridCol>
                <a:gridCol w="5080189">
                  <a:extLst>
                    <a:ext uri="{9D8B030D-6E8A-4147-A177-3AD203B41FA5}">
                      <a16:colId xmlns:a16="http://schemas.microsoft.com/office/drawing/2014/main" val="363907373"/>
                    </a:ext>
                  </a:extLst>
                </a:gridCol>
              </a:tblGrid>
              <a:tr h="370840">
                <a:tc>
                  <a:txBody>
                    <a:bodyPr/>
                    <a:lstStyle/>
                    <a:p>
                      <a:r>
                        <a:rPr lang="zh-TW" altLang="zh-TW" sz="1800" kern="1200" dirty="0">
                          <a:solidFill>
                            <a:schemeClr val="tx1"/>
                          </a:solidFill>
                          <a:effectLst/>
                          <a:latin typeface="+mn-lt"/>
                          <a:ea typeface="+mn-ea"/>
                          <a:cs typeface="+mn-cs"/>
                        </a:rPr>
                        <a:t>將空氣盒子收集到的數據顯示至螢幕上</a:t>
                      </a:r>
                      <a:endParaRPr lang="zh-TW" altLang="en-US" dirty="0"/>
                    </a:p>
                  </a:txBody>
                  <a:tcPr/>
                </a:tc>
                <a:tc>
                  <a:txBody>
                    <a:bodyPr/>
                    <a:lstStyle/>
                    <a:p>
                      <a:r>
                        <a:rPr lang="zh-TW" altLang="zh-TW" sz="1800" kern="1200" dirty="0">
                          <a:solidFill>
                            <a:schemeClr val="tx1"/>
                          </a:solidFill>
                          <a:effectLst/>
                          <a:latin typeface="+mn-lt"/>
                          <a:ea typeface="+mn-ea"/>
                          <a:cs typeface="+mn-cs"/>
                        </a:rPr>
                        <a:t>有連網時點下觀測即可及時看到該地區環保署即時監測數據</a:t>
                      </a:r>
                      <a:endParaRPr lang="zh-TW" altLang="en-US" dirty="0"/>
                    </a:p>
                  </a:txBody>
                  <a:tcPr/>
                </a:tc>
                <a:extLst>
                  <a:ext uri="{0D108BD9-81ED-4DB2-BD59-A6C34878D82A}">
                    <a16:rowId xmlns:a16="http://schemas.microsoft.com/office/drawing/2014/main" val="2825882920"/>
                  </a:ext>
                </a:extLst>
              </a:tr>
              <a:tr h="4300621">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4006374537"/>
                  </a:ext>
                </a:extLst>
              </a:tr>
              <a:tr h="812800">
                <a:tc>
                  <a:txBody>
                    <a:bodyPr/>
                    <a:lstStyle/>
                    <a:p>
                      <a:r>
                        <a:rPr lang="zh-TW" altLang="zh-TW" sz="2000" kern="1200" dirty="0">
                          <a:solidFill>
                            <a:schemeClr val="tx1"/>
                          </a:solidFill>
                          <a:effectLst/>
                          <a:latin typeface="+mn-lt"/>
                          <a:ea typeface="+mn-ea"/>
                          <a:cs typeface="+mn-cs"/>
                        </a:rPr>
                        <a:t>在螢幕上可顯示</a:t>
                      </a:r>
                      <a:r>
                        <a:rPr lang="en-US" altLang="zh-TW" sz="2000" kern="1200" dirty="0">
                          <a:solidFill>
                            <a:schemeClr val="tx1"/>
                          </a:solidFill>
                          <a:effectLst/>
                          <a:latin typeface="+mn-lt"/>
                          <a:ea typeface="+mn-ea"/>
                          <a:cs typeface="+mn-cs"/>
                        </a:rPr>
                        <a:t>:PM1.0</a:t>
                      </a:r>
                      <a:r>
                        <a:rPr lang="zh-TW" altLang="zh-TW" sz="2000" kern="1200" dirty="0">
                          <a:solidFill>
                            <a:schemeClr val="tx1"/>
                          </a:solidFill>
                          <a:effectLst/>
                          <a:latin typeface="+mn-lt"/>
                          <a:ea typeface="+mn-ea"/>
                          <a:cs typeface="+mn-cs"/>
                        </a:rPr>
                        <a:t>、</a:t>
                      </a:r>
                      <a:r>
                        <a:rPr lang="en-US" altLang="zh-TW" sz="2000" kern="1200" dirty="0">
                          <a:solidFill>
                            <a:schemeClr val="tx1"/>
                          </a:solidFill>
                          <a:effectLst/>
                          <a:latin typeface="+mn-lt"/>
                          <a:ea typeface="+mn-ea"/>
                          <a:cs typeface="+mn-cs"/>
                        </a:rPr>
                        <a:t>PM2.5</a:t>
                      </a:r>
                      <a:r>
                        <a:rPr lang="zh-TW" altLang="zh-TW" sz="2000" kern="1200" dirty="0">
                          <a:solidFill>
                            <a:schemeClr val="tx1"/>
                          </a:solidFill>
                          <a:effectLst/>
                          <a:latin typeface="+mn-lt"/>
                          <a:ea typeface="+mn-ea"/>
                          <a:cs typeface="+mn-cs"/>
                        </a:rPr>
                        <a:t>、</a:t>
                      </a:r>
                      <a:r>
                        <a:rPr lang="en-US" altLang="zh-TW" sz="2000" kern="1200" dirty="0">
                          <a:solidFill>
                            <a:schemeClr val="tx1"/>
                          </a:solidFill>
                          <a:effectLst/>
                          <a:latin typeface="+mn-lt"/>
                          <a:ea typeface="+mn-ea"/>
                          <a:cs typeface="+mn-cs"/>
                        </a:rPr>
                        <a:t>PM10</a:t>
                      </a:r>
                      <a:r>
                        <a:rPr lang="zh-TW" altLang="en-US" sz="2000" kern="1200" dirty="0">
                          <a:solidFill>
                            <a:schemeClr val="tx1"/>
                          </a:solidFill>
                          <a:effectLst/>
                          <a:latin typeface="+mn-lt"/>
                          <a:ea typeface="+mn-ea"/>
                          <a:cs typeface="+mn-cs"/>
                        </a:rPr>
                        <a:t>、</a:t>
                      </a:r>
                      <a:r>
                        <a:rPr lang="en-US" altLang="zh-TW" sz="2000" kern="1200" dirty="0">
                          <a:solidFill>
                            <a:schemeClr val="tx1"/>
                          </a:solidFill>
                          <a:effectLst/>
                          <a:latin typeface="+mn-lt"/>
                          <a:ea typeface="+mn-ea"/>
                          <a:cs typeface="+mn-cs"/>
                        </a:rPr>
                        <a:t>CO₂</a:t>
                      </a:r>
                      <a:r>
                        <a:rPr lang="zh-TW" altLang="zh-TW" sz="2000" kern="1200" dirty="0">
                          <a:solidFill>
                            <a:schemeClr val="tx1"/>
                          </a:solidFill>
                          <a:effectLst/>
                          <a:latin typeface="+mn-lt"/>
                          <a:ea typeface="+mn-ea"/>
                          <a:cs typeface="+mn-cs"/>
                        </a:rPr>
                        <a:t>、</a:t>
                      </a:r>
                      <a:r>
                        <a:rPr lang="en-US" altLang="zh-TW" sz="2000" kern="1200" dirty="0">
                          <a:solidFill>
                            <a:schemeClr val="tx1"/>
                          </a:solidFill>
                          <a:effectLst/>
                          <a:latin typeface="+mn-lt"/>
                          <a:ea typeface="+mn-ea"/>
                          <a:cs typeface="+mn-cs"/>
                        </a:rPr>
                        <a:t>TVOC</a:t>
                      </a:r>
                      <a:r>
                        <a:rPr lang="zh-TW" altLang="zh-TW" sz="2000" kern="1200" dirty="0">
                          <a:solidFill>
                            <a:schemeClr val="tx1"/>
                          </a:solidFill>
                          <a:effectLst/>
                          <a:latin typeface="+mn-lt"/>
                          <a:ea typeface="+mn-ea"/>
                          <a:cs typeface="+mn-cs"/>
                        </a:rPr>
                        <a:t>、溫度、濕度以及時間</a:t>
                      </a:r>
                    </a:p>
                  </a:txBody>
                  <a:tcPr/>
                </a:tc>
                <a:tc>
                  <a:txBody>
                    <a:bodyPr/>
                    <a:lstStyle/>
                    <a:p>
                      <a:r>
                        <a:rPr lang="zh-TW" altLang="zh-TW" sz="2000" kern="1200" dirty="0">
                          <a:solidFill>
                            <a:schemeClr val="tx1"/>
                          </a:solidFill>
                          <a:effectLst/>
                          <a:latin typeface="+mn-lt"/>
                          <a:ea typeface="+mn-ea"/>
                          <a:cs typeface="+mn-cs"/>
                        </a:rPr>
                        <a:t>此頁面可觀看自環保署即時</a:t>
                      </a:r>
                      <a:r>
                        <a:rPr lang="en-US" altLang="zh-TW" sz="2000" kern="1200" dirty="0">
                          <a:solidFill>
                            <a:schemeClr val="tx1"/>
                          </a:solidFill>
                          <a:effectLst/>
                          <a:latin typeface="+mn-lt"/>
                          <a:ea typeface="+mn-ea"/>
                          <a:cs typeface="+mn-cs"/>
                        </a:rPr>
                        <a:t>PM2.5</a:t>
                      </a:r>
                      <a:r>
                        <a:rPr lang="zh-TW" altLang="zh-TW" sz="2000" kern="1200" dirty="0">
                          <a:solidFill>
                            <a:schemeClr val="tx1"/>
                          </a:solidFill>
                          <a:effectLst/>
                          <a:latin typeface="+mn-lt"/>
                          <a:ea typeface="+mn-ea"/>
                          <a:cs typeface="+mn-cs"/>
                        </a:rPr>
                        <a:t>、</a:t>
                      </a:r>
                      <a:r>
                        <a:rPr lang="en-US" altLang="zh-TW" sz="2000" kern="1200" dirty="0">
                          <a:solidFill>
                            <a:schemeClr val="tx1"/>
                          </a:solidFill>
                          <a:effectLst/>
                          <a:latin typeface="+mn-lt"/>
                          <a:ea typeface="+mn-ea"/>
                          <a:cs typeface="+mn-cs"/>
                        </a:rPr>
                        <a:t> AQI</a:t>
                      </a:r>
                      <a:r>
                        <a:rPr lang="zh-TW" altLang="zh-TW" sz="2000" kern="1200" dirty="0">
                          <a:solidFill>
                            <a:schemeClr val="tx1"/>
                          </a:solidFill>
                          <a:effectLst/>
                          <a:latin typeface="+mn-lt"/>
                          <a:ea typeface="+mn-ea"/>
                          <a:cs typeface="+mn-cs"/>
                        </a:rPr>
                        <a:t>指標、</a:t>
                      </a:r>
                      <a:r>
                        <a:rPr lang="en-US" altLang="zh-TW" sz="2000" kern="1200" dirty="0">
                          <a:solidFill>
                            <a:schemeClr val="tx1"/>
                          </a:solidFill>
                          <a:effectLst/>
                          <a:latin typeface="+mn-lt"/>
                          <a:ea typeface="+mn-ea"/>
                          <a:cs typeface="+mn-cs"/>
                        </a:rPr>
                        <a:t>SO2</a:t>
                      </a:r>
                      <a:r>
                        <a:rPr lang="zh-TW" altLang="zh-TW" sz="2000" kern="1200" dirty="0">
                          <a:solidFill>
                            <a:schemeClr val="tx1"/>
                          </a:solidFill>
                          <a:effectLst/>
                          <a:latin typeface="+mn-lt"/>
                          <a:ea typeface="+mn-ea"/>
                          <a:cs typeface="+mn-cs"/>
                        </a:rPr>
                        <a:t>濃度、臭氧濃度、</a:t>
                      </a:r>
                      <a:r>
                        <a:rPr lang="en-US" altLang="zh-TW" sz="2000" kern="1200" dirty="0">
                          <a:solidFill>
                            <a:schemeClr val="tx1"/>
                          </a:solidFill>
                          <a:effectLst/>
                          <a:latin typeface="+mn-lt"/>
                          <a:ea typeface="+mn-ea"/>
                          <a:cs typeface="+mn-cs"/>
                        </a:rPr>
                        <a:t>CO</a:t>
                      </a:r>
                      <a:r>
                        <a:rPr lang="zh-TW" altLang="zh-TW" sz="2000" kern="1200" dirty="0">
                          <a:solidFill>
                            <a:schemeClr val="tx1"/>
                          </a:solidFill>
                          <a:effectLst/>
                          <a:latin typeface="+mn-lt"/>
                          <a:ea typeface="+mn-ea"/>
                          <a:cs typeface="+mn-cs"/>
                        </a:rPr>
                        <a:t>濃度</a:t>
                      </a:r>
                    </a:p>
                    <a:p>
                      <a:r>
                        <a:rPr lang="zh-TW" altLang="zh-TW" sz="2000" kern="1200" dirty="0">
                          <a:solidFill>
                            <a:schemeClr val="tx1"/>
                          </a:solidFill>
                          <a:effectLst/>
                          <a:latin typeface="+mn-lt"/>
                          <a:ea typeface="+mn-ea"/>
                          <a:cs typeface="+mn-cs"/>
                        </a:rPr>
                        <a:t>數據</a:t>
                      </a:r>
                      <a:endParaRPr lang="zh-TW" altLang="en-US" sz="2000" dirty="0"/>
                    </a:p>
                  </a:txBody>
                  <a:tcPr/>
                </a:tc>
                <a:extLst>
                  <a:ext uri="{0D108BD9-81ED-4DB2-BD59-A6C34878D82A}">
                    <a16:rowId xmlns:a16="http://schemas.microsoft.com/office/drawing/2014/main" val="1210225647"/>
                  </a:ext>
                </a:extLst>
              </a:tr>
            </a:tbl>
          </a:graphicData>
        </a:graphic>
      </p:graphicFrame>
      <p:pic>
        <p:nvPicPr>
          <p:cNvPr id="10" name="影像1">
            <a:extLst>
              <a:ext uri="{FF2B5EF4-FFF2-40B4-BE49-F238E27FC236}">
                <a16:creationId xmlns:a16="http://schemas.microsoft.com/office/drawing/2014/main" id="{531BA3F5-6AEF-4AA9-A17E-DC068F26F077}"/>
              </a:ext>
            </a:extLst>
          </p:cNvPr>
          <p:cNvPicPr/>
          <p:nvPr/>
        </p:nvPicPr>
        <p:blipFill>
          <a:blip r:embed="rId2"/>
          <a:srcRect l="15832" t="11068" r="19153" b="20567"/>
          <a:stretch>
            <a:fillRect/>
          </a:stretch>
        </p:blipFill>
        <p:spPr bwMode="auto">
          <a:xfrm>
            <a:off x="655320" y="1646035"/>
            <a:ext cx="4747896" cy="3047883"/>
          </a:xfrm>
          <a:prstGeom prst="rect">
            <a:avLst/>
          </a:prstGeom>
        </p:spPr>
      </p:pic>
      <p:pic>
        <p:nvPicPr>
          <p:cNvPr id="11" name="影像2">
            <a:extLst>
              <a:ext uri="{FF2B5EF4-FFF2-40B4-BE49-F238E27FC236}">
                <a16:creationId xmlns:a16="http://schemas.microsoft.com/office/drawing/2014/main" id="{18055F5C-562E-46FC-8B3D-69C4253F82B6}"/>
              </a:ext>
            </a:extLst>
          </p:cNvPr>
          <p:cNvPicPr/>
          <p:nvPr/>
        </p:nvPicPr>
        <p:blipFill>
          <a:blip r:embed="rId3"/>
          <a:srcRect l="13136" t="2361" r="17142" b="19423"/>
          <a:stretch>
            <a:fillRect/>
          </a:stretch>
        </p:blipFill>
        <p:spPr bwMode="auto">
          <a:xfrm>
            <a:off x="5713174" y="1646035"/>
            <a:ext cx="4602480" cy="3047883"/>
          </a:xfrm>
          <a:prstGeom prst="rect">
            <a:avLst/>
          </a:prstGeom>
        </p:spPr>
      </p:pic>
    </p:spTree>
    <p:extLst>
      <p:ext uri="{BB962C8B-B14F-4D97-AF65-F5344CB8AC3E}">
        <p14:creationId xmlns:p14="http://schemas.microsoft.com/office/powerpoint/2010/main" val="47941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173247-34A7-419B-A54B-B7F8C3D79105}"/>
              </a:ext>
            </a:extLst>
          </p:cNvPr>
          <p:cNvSpPr>
            <a:spLocks noGrp="1"/>
          </p:cNvSpPr>
          <p:nvPr>
            <p:ph type="title"/>
          </p:nvPr>
        </p:nvSpPr>
        <p:spPr>
          <a:xfrm>
            <a:off x="0" y="89378"/>
            <a:ext cx="12192000" cy="860533"/>
          </a:xfrm>
        </p:spPr>
        <p:txBody>
          <a:bodyPr>
            <a:normAutofit/>
          </a:bodyPr>
          <a:lstStyle/>
          <a:p>
            <a:pPr algn="ctr"/>
            <a:r>
              <a:rPr lang="zh-TW" altLang="en-US" sz="4000" dirty="0">
                <a:solidFill>
                  <a:schemeClr val="tx1"/>
                </a:solidFill>
              </a:rPr>
              <a:t>目錄</a:t>
            </a:r>
          </a:p>
        </p:txBody>
      </p:sp>
      <p:sp>
        <p:nvSpPr>
          <p:cNvPr id="5" name="文字方塊 4">
            <a:extLst>
              <a:ext uri="{FF2B5EF4-FFF2-40B4-BE49-F238E27FC236}">
                <a16:creationId xmlns:a16="http://schemas.microsoft.com/office/drawing/2014/main" id="{1F73E97F-75A2-4651-B34D-D091937B618E}"/>
              </a:ext>
            </a:extLst>
          </p:cNvPr>
          <p:cNvSpPr txBox="1"/>
          <p:nvPr/>
        </p:nvSpPr>
        <p:spPr>
          <a:xfrm>
            <a:off x="1003177" y="1020932"/>
            <a:ext cx="10644326" cy="3539430"/>
          </a:xfrm>
          <a:prstGeom prst="rect">
            <a:avLst/>
          </a:prstGeom>
          <a:noFill/>
        </p:spPr>
        <p:txBody>
          <a:bodyPr wrap="square" rtlCol="0">
            <a:spAutoFit/>
          </a:bodyPr>
          <a:lstStyle/>
          <a:p>
            <a:r>
              <a:rPr lang="en-US" altLang="zh-TW" sz="2800" dirty="0"/>
              <a:t>1.</a:t>
            </a:r>
            <a:r>
              <a:rPr lang="zh-TW" altLang="en-US" sz="2800" dirty="0">
                <a:hlinkClick r:id="rId2" action="ppaction://hlinksldjump">
                  <a:extLst>
                    <a:ext uri="{A12FA001-AC4F-418D-AE19-62706E023703}">
                      <ahyp:hlinkClr xmlns:ahyp="http://schemas.microsoft.com/office/drawing/2018/hyperlinkcolor" val="tx"/>
                    </a:ext>
                  </a:extLst>
                </a:hlinkClick>
              </a:rPr>
              <a:t>摘要</a:t>
            </a:r>
            <a:endParaRPr lang="en-US" altLang="zh-TW" sz="2800" dirty="0"/>
          </a:p>
          <a:p>
            <a:r>
              <a:rPr lang="en-US" altLang="zh-TW" sz="2800" dirty="0"/>
              <a:t>2.</a:t>
            </a:r>
            <a:r>
              <a:rPr lang="zh-TW" altLang="en-US" sz="2800" dirty="0">
                <a:hlinkClick r:id="rId3" action="ppaction://hlinksldjump">
                  <a:extLst>
                    <a:ext uri="{A12FA001-AC4F-418D-AE19-62706E023703}">
                      <ahyp:hlinkClr xmlns:ahyp="http://schemas.microsoft.com/office/drawing/2018/hyperlinkcolor" val="tx"/>
                    </a:ext>
                  </a:extLst>
                </a:hlinkClick>
              </a:rPr>
              <a:t>研究動機</a:t>
            </a:r>
            <a:endParaRPr lang="en-US" altLang="zh-TW" sz="2800" dirty="0"/>
          </a:p>
          <a:p>
            <a:r>
              <a:rPr lang="en-US" altLang="zh-TW" sz="2800" dirty="0"/>
              <a:t>3.</a:t>
            </a:r>
            <a:r>
              <a:rPr lang="zh-TW" altLang="en-US" sz="2800" dirty="0">
                <a:hlinkClick r:id="rId4" action="ppaction://hlinksldjump">
                  <a:extLst>
                    <a:ext uri="{A12FA001-AC4F-418D-AE19-62706E023703}">
                      <ahyp:hlinkClr xmlns:ahyp="http://schemas.microsoft.com/office/drawing/2018/hyperlinkcolor" val="tx"/>
                    </a:ext>
                  </a:extLst>
                </a:hlinkClick>
              </a:rPr>
              <a:t>研究目的</a:t>
            </a:r>
            <a:endParaRPr lang="en-US" altLang="zh-TW" sz="2800" dirty="0"/>
          </a:p>
          <a:p>
            <a:r>
              <a:rPr lang="en-US" altLang="zh-TW" sz="2800" dirty="0"/>
              <a:t>4.</a:t>
            </a:r>
            <a:r>
              <a:rPr lang="zh-TW" altLang="en-US" sz="2800" dirty="0">
                <a:hlinkClick r:id="rId5" action="ppaction://hlinksldjump">
                  <a:extLst>
                    <a:ext uri="{A12FA001-AC4F-418D-AE19-62706E023703}">
                      <ahyp:hlinkClr xmlns:ahyp="http://schemas.microsoft.com/office/drawing/2018/hyperlinkcolor" val="tx"/>
                    </a:ext>
                  </a:extLst>
                </a:hlinkClick>
              </a:rPr>
              <a:t>研究設備及器材</a:t>
            </a:r>
            <a:endParaRPr lang="en-US" altLang="zh-TW" sz="2800" dirty="0"/>
          </a:p>
          <a:p>
            <a:r>
              <a:rPr lang="en-US" altLang="zh-TW" sz="2800" dirty="0"/>
              <a:t>5.</a:t>
            </a:r>
            <a:r>
              <a:rPr lang="zh-TW" altLang="en-US" sz="2800" dirty="0">
                <a:hlinkClick r:id="rId6" action="ppaction://hlinksldjump">
                  <a:extLst>
                    <a:ext uri="{A12FA001-AC4F-418D-AE19-62706E023703}">
                      <ahyp:hlinkClr xmlns:ahyp="http://schemas.microsoft.com/office/drawing/2018/hyperlinkcolor" val="tx"/>
                    </a:ext>
                  </a:extLst>
                </a:hlinkClick>
              </a:rPr>
              <a:t>研究過程與方法</a:t>
            </a:r>
            <a:endParaRPr lang="en-US" altLang="zh-TW" sz="2800" dirty="0"/>
          </a:p>
          <a:p>
            <a:r>
              <a:rPr lang="en-US" altLang="zh-TW" sz="2800" dirty="0"/>
              <a:t>6.</a:t>
            </a:r>
            <a:r>
              <a:rPr lang="zh-TW" altLang="en-US" sz="2800" dirty="0">
                <a:hlinkClick r:id="rId7" action="ppaction://hlinksldjump">
                  <a:extLst>
                    <a:ext uri="{A12FA001-AC4F-418D-AE19-62706E023703}">
                      <ahyp:hlinkClr xmlns:ahyp="http://schemas.microsoft.com/office/drawing/2018/hyperlinkcolor" val="tx"/>
                    </a:ext>
                  </a:extLst>
                </a:hlinkClick>
              </a:rPr>
              <a:t>成品</a:t>
            </a:r>
            <a:endParaRPr lang="en-US" altLang="zh-TW" sz="2800" dirty="0"/>
          </a:p>
          <a:p>
            <a:r>
              <a:rPr lang="en-US" altLang="zh-TW" sz="2800" dirty="0"/>
              <a:t>7.</a:t>
            </a:r>
            <a:r>
              <a:rPr lang="zh-TW" altLang="en-US" sz="2800" dirty="0">
                <a:hlinkClick r:id="rId8" action="ppaction://hlinksldjump">
                  <a:extLst>
                    <a:ext uri="{A12FA001-AC4F-418D-AE19-62706E023703}">
                      <ahyp:hlinkClr xmlns:ahyp="http://schemas.microsoft.com/office/drawing/2018/hyperlinkcolor" val="tx"/>
                    </a:ext>
                  </a:extLst>
                </a:hlinkClick>
              </a:rPr>
              <a:t>結論</a:t>
            </a:r>
            <a:endParaRPr lang="en-US" altLang="zh-TW" sz="2800" dirty="0"/>
          </a:p>
          <a:p>
            <a:r>
              <a:rPr lang="en-US" altLang="zh-TW" sz="2800" dirty="0"/>
              <a:t>8.</a:t>
            </a:r>
            <a:r>
              <a:rPr lang="zh-TW" altLang="en-US" sz="2800" dirty="0">
                <a:hlinkClick r:id="rId9" action="ppaction://hlinksldjump">
                  <a:extLst>
                    <a:ext uri="{A12FA001-AC4F-418D-AE19-62706E023703}">
                      <ahyp:hlinkClr xmlns:ahyp="http://schemas.microsoft.com/office/drawing/2018/hyperlinkcolor" val="tx"/>
                    </a:ext>
                  </a:extLst>
                </a:hlinkClick>
              </a:rPr>
              <a:t>參考資料</a:t>
            </a:r>
            <a:endParaRPr lang="zh-TW" altLang="en-US" sz="2800" dirty="0"/>
          </a:p>
        </p:txBody>
      </p:sp>
    </p:spTree>
    <p:extLst>
      <p:ext uri="{BB962C8B-B14F-4D97-AF65-F5344CB8AC3E}">
        <p14:creationId xmlns:p14="http://schemas.microsoft.com/office/powerpoint/2010/main" val="2402191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C8A022-5F24-4F3A-B068-92588B26C179}"/>
              </a:ext>
            </a:extLst>
          </p:cNvPr>
          <p:cNvSpPr>
            <a:spLocks noGrp="1"/>
          </p:cNvSpPr>
          <p:nvPr>
            <p:ph type="title"/>
          </p:nvPr>
        </p:nvSpPr>
        <p:spPr>
          <a:xfrm>
            <a:off x="0" y="0"/>
            <a:ext cx="8596668" cy="487680"/>
          </a:xfrm>
        </p:spPr>
        <p:txBody>
          <a:bodyPr>
            <a:normAutofit/>
          </a:bodyPr>
          <a:lstStyle/>
          <a:p>
            <a:r>
              <a:rPr lang="en-US" altLang="zh-TW" sz="2000" dirty="0">
                <a:solidFill>
                  <a:schemeClr val="tx1"/>
                </a:solidFill>
              </a:rPr>
              <a:t>(</a:t>
            </a:r>
            <a:r>
              <a:rPr lang="zh-TW" altLang="en-US" sz="2000" dirty="0">
                <a:solidFill>
                  <a:schemeClr val="tx1"/>
                </a:solidFill>
              </a:rPr>
              <a:t>二</a:t>
            </a:r>
            <a:r>
              <a:rPr lang="en-US" altLang="zh-TW" sz="2000" dirty="0">
                <a:solidFill>
                  <a:schemeClr val="tx1"/>
                </a:solidFill>
              </a:rPr>
              <a:t>)</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空氣盒子也有裝設記憶卡，方便後續觀測及分析</a:t>
            </a:r>
            <a:endParaRPr lang="zh-TW" altLang="en-US" sz="2000" dirty="0">
              <a:solidFill>
                <a:schemeClr val="tx1"/>
              </a:solidFill>
            </a:endParaRPr>
          </a:p>
        </p:txBody>
      </p:sp>
      <p:graphicFrame>
        <p:nvGraphicFramePr>
          <p:cNvPr id="5" name="表格 5">
            <a:extLst>
              <a:ext uri="{FF2B5EF4-FFF2-40B4-BE49-F238E27FC236}">
                <a16:creationId xmlns:a16="http://schemas.microsoft.com/office/drawing/2014/main" id="{4A814627-55D9-427A-A7B3-17E09127D8E4}"/>
              </a:ext>
            </a:extLst>
          </p:cNvPr>
          <p:cNvGraphicFramePr>
            <a:graphicFrameLocks noGrp="1"/>
          </p:cNvGraphicFramePr>
          <p:nvPr>
            <p:ph idx="1"/>
            <p:extLst>
              <p:ext uri="{D42A27DB-BD31-4B8C-83A1-F6EECF244321}">
                <p14:modId xmlns:p14="http://schemas.microsoft.com/office/powerpoint/2010/main" val="818656960"/>
              </p:ext>
            </p:extLst>
          </p:nvPr>
        </p:nvGraphicFramePr>
        <p:xfrm>
          <a:off x="632142" y="487680"/>
          <a:ext cx="10691178" cy="4998720"/>
        </p:xfrm>
        <a:graphic>
          <a:graphicData uri="http://schemas.openxmlformats.org/drawingml/2006/table">
            <a:tbl>
              <a:tblPr firstRow="1" bandRow="1">
                <a:tableStyleId>{5940675A-B579-460E-94D1-54222C63F5DA}</a:tableStyleId>
              </a:tblPr>
              <a:tblGrid>
                <a:gridCol w="5345589">
                  <a:extLst>
                    <a:ext uri="{9D8B030D-6E8A-4147-A177-3AD203B41FA5}">
                      <a16:colId xmlns:a16="http://schemas.microsoft.com/office/drawing/2014/main" val="2861001171"/>
                    </a:ext>
                  </a:extLst>
                </a:gridCol>
                <a:gridCol w="5345589">
                  <a:extLst>
                    <a:ext uri="{9D8B030D-6E8A-4147-A177-3AD203B41FA5}">
                      <a16:colId xmlns:a16="http://schemas.microsoft.com/office/drawing/2014/main" val="3651506378"/>
                    </a:ext>
                  </a:extLst>
                </a:gridCol>
              </a:tblGrid>
              <a:tr h="499872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682585469"/>
                  </a:ext>
                </a:extLst>
              </a:tr>
            </a:tbl>
          </a:graphicData>
        </a:graphic>
      </p:graphicFrame>
      <p:pic>
        <p:nvPicPr>
          <p:cNvPr id="6" name="影像3">
            <a:extLst>
              <a:ext uri="{FF2B5EF4-FFF2-40B4-BE49-F238E27FC236}">
                <a16:creationId xmlns:a16="http://schemas.microsoft.com/office/drawing/2014/main" id="{796AA073-8D93-49F0-A46A-A6A518222453}"/>
              </a:ext>
            </a:extLst>
          </p:cNvPr>
          <p:cNvPicPr/>
          <p:nvPr/>
        </p:nvPicPr>
        <p:blipFill>
          <a:blip r:embed="rId2"/>
          <a:stretch>
            <a:fillRect/>
          </a:stretch>
        </p:blipFill>
        <p:spPr bwMode="auto">
          <a:xfrm>
            <a:off x="728821" y="975360"/>
            <a:ext cx="5123339" cy="3757930"/>
          </a:xfrm>
          <a:prstGeom prst="rect">
            <a:avLst/>
          </a:prstGeom>
        </p:spPr>
      </p:pic>
      <p:pic>
        <p:nvPicPr>
          <p:cNvPr id="7" name="影像4">
            <a:extLst>
              <a:ext uri="{FF2B5EF4-FFF2-40B4-BE49-F238E27FC236}">
                <a16:creationId xmlns:a16="http://schemas.microsoft.com/office/drawing/2014/main" id="{7660B1EB-E77D-4949-B74F-F5B12F5FB03B}"/>
              </a:ext>
            </a:extLst>
          </p:cNvPr>
          <p:cNvPicPr/>
          <p:nvPr/>
        </p:nvPicPr>
        <p:blipFill>
          <a:blip r:embed="rId3"/>
          <a:srcRect t="5294" r="6299" b="14294"/>
          <a:stretch>
            <a:fillRect/>
          </a:stretch>
        </p:blipFill>
        <p:spPr bwMode="auto">
          <a:xfrm>
            <a:off x="6096000" y="975360"/>
            <a:ext cx="5123339" cy="3882707"/>
          </a:xfrm>
          <a:prstGeom prst="rect">
            <a:avLst/>
          </a:prstGeom>
        </p:spPr>
      </p:pic>
    </p:spTree>
    <p:extLst>
      <p:ext uri="{BB962C8B-B14F-4D97-AF65-F5344CB8AC3E}">
        <p14:creationId xmlns:p14="http://schemas.microsoft.com/office/powerpoint/2010/main" val="2949180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C200B7-CBE1-4BEA-AB28-82A7FD32F50E}"/>
              </a:ext>
            </a:extLst>
          </p:cNvPr>
          <p:cNvSpPr>
            <a:spLocks noGrp="1"/>
          </p:cNvSpPr>
          <p:nvPr>
            <p:ph type="title"/>
          </p:nvPr>
        </p:nvSpPr>
        <p:spPr>
          <a:xfrm>
            <a:off x="0" y="0"/>
            <a:ext cx="10645986" cy="487680"/>
          </a:xfrm>
        </p:spPr>
        <p:txBody>
          <a:bodyPr>
            <a:normAutofit fontScale="90000"/>
          </a:bodyPr>
          <a:lstStyle/>
          <a:p>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三</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將空氣盒子連線至</a:t>
            </a:r>
            <a:r>
              <a:rPr lang="en-US" altLang="zh-TW" sz="2000" kern="100" dirty="0" err="1">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WiFi</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就可透過</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MQTT</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協定在網站即</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APP</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上觀測即時數據網站觀測：</a:t>
            </a:r>
            <a:br>
              <a:rPr lang="zh-TW" altLang="zh-TW" sz="1800" kern="100" dirty="0">
                <a:effectLst/>
                <a:latin typeface="Liberation Serif"/>
                <a:ea typeface="新細明體" panose="02020500000000000000" pitchFamily="18" charset="-120"/>
                <a:cs typeface="Lucida Sans" panose="020B0602030504020204" pitchFamily="34" charset="0"/>
              </a:rPr>
            </a:br>
            <a:endParaRPr lang="zh-TW" altLang="en-US" dirty="0"/>
          </a:p>
        </p:txBody>
      </p:sp>
      <p:graphicFrame>
        <p:nvGraphicFramePr>
          <p:cNvPr id="4" name="表格 4">
            <a:extLst>
              <a:ext uri="{FF2B5EF4-FFF2-40B4-BE49-F238E27FC236}">
                <a16:creationId xmlns:a16="http://schemas.microsoft.com/office/drawing/2014/main" id="{FADAE422-E918-46AC-999E-DF5D2CC61AE2}"/>
              </a:ext>
            </a:extLst>
          </p:cNvPr>
          <p:cNvGraphicFramePr>
            <a:graphicFrameLocks noGrp="1"/>
          </p:cNvGraphicFramePr>
          <p:nvPr>
            <p:ph idx="1"/>
            <p:extLst>
              <p:ext uri="{D42A27DB-BD31-4B8C-83A1-F6EECF244321}">
                <p14:modId xmlns:p14="http://schemas.microsoft.com/office/powerpoint/2010/main" val="2011750721"/>
              </p:ext>
            </p:extLst>
          </p:nvPr>
        </p:nvGraphicFramePr>
        <p:xfrm>
          <a:off x="708342" y="487680"/>
          <a:ext cx="9937644" cy="5791200"/>
        </p:xfrm>
        <a:graphic>
          <a:graphicData uri="http://schemas.openxmlformats.org/drawingml/2006/table">
            <a:tbl>
              <a:tblPr firstRow="1" bandRow="1">
                <a:tableStyleId>{5940675A-B579-460E-94D1-54222C63F5DA}</a:tableStyleId>
              </a:tblPr>
              <a:tblGrid>
                <a:gridCol w="4968822">
                  <a:extLst>
                    <a:ext uri="{9D8B030D-6E8A-4147-A177-3AD203B41FA5}">
                      <a16:colId xmlns:a16="http://schemas.microsoft.com/office/drawing/2014/main" val="3239520449"/>
                    </a:ext>
                  </a:extLst>
                </a:gridCol>
                <a:gridCol w="4968822">
                  <a:extLst>
                    <a:ext uri="{9D8B030D-6E8A-4147-A177-3AD203B41FA5}">
                      <a16:colId xmlns:a16="http://schemas.microsoft.com/office/drawing/2014/main" val="1699858564"/>
                    </a:ext>
                  </a:extLst>
                </a:gridCol>
              </a:tblGrid>
              <a:tr h="579120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607870818"/>
                  </a:ext>
                </a:extLst>
              </a:tr>
            </a:tbl>
          </a:graphicData>
        </a:graphic>
      </p:graphicFrame>
      <p:pic>
        <p:nvPicPr>
          <p:cNvPr id="5" name="影像5">
            <a:extLst>
              <a:ext uri="{FF2B5EF4-FFF2-40B4-BE49-F238E27FC236}">
                <a16:creationId xmlns:a16="http://schemas.microsoft.com/office/drawing/2014/main" id="{3FD1C126-10D5-415E-ACB8-79CA58FB56DC}"/>
              </a:ext>
            </a:extLst>
          </p:cNvPr>
          <p:cNvPicPr/>
          <p:nvPr/>
        </p:nvPicPr>
        <p:blipFill>
          <a:blip r:embed="rId2"/>
          <a:stretch>
            <a:fillRect/>
          </a:stretch>
        </p:blipFill>
        <p:spPr bwMode="auto">
          <a:xfrm>
            <a:off x="845502" y="678180"/>
            <a:ext cx="4701858" cy="4952048"/>
          </a:xfrm>
          <a:prstGeom prst="rect">
            <a:avLst/>
          </a:prstGeom>
        </p:spPr>
      </p:pic>
      <p:pic>
        <p:nvPicPr>
          <p:cNvPr id="6" name="影像6">
            <a:extLst>
              <a:ext uri="{FF2B5EF4-FFF2-40B4-BE49-F238E27FC236}">
                <a16:creationId xmlns:a16="http://schemas.microsoft.com/office/drawing/2014/main" id="{720ACAFB-6094-4C48-91BD-2013CE3B5CE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745744" y="678180"/>
            <a:ext cx="4701858" cy="5410200"/>
          </a:xfrm>
          <a:prstGeom prst="rect">
            <a:avLst/>
          </a:prstGeom>
        </p:spPr>
      </p:pic>
    </p:spTree>
    <p:extLst>
      <p:ext uri="{BB962C8B-B14F-4D97-AF65-F5344CB8AC3E}">
        <p14:creationId xmlns:p14="http://schemas.microsoft.com/office/powerpoint/2010/main" val="3188728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C5755-3570-47D1-90CB-F7C861869019}"/>
              </a:ext>
            </a:extLst>
          </p:cNvPr>
          <p:cNvSpPr>
            <a:spLocks noGrp="1"/>
          </p:cNvSpPr>
          <p:nvPr>
            <p:ph type="title"/>
          </p:nvPr>
        </p:nvSpPr>
        <p:spPr>
          <a:xfrm>
            <a:off x="0" y="0"/>
            <a:ext cx="8596668" cy="609600"/>
          </a:xfrm>
        </p:spPr>
        <p:txBody>
          <a:bodyPr>
            <a:normAutofit fontScale="90000"/>
          </a:bodyPr>
          <a:lstStyle/>
          <a:p>
            <a:r>
              <a:rPr lang="en-US" altLang="zh-TW" sz="22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zh-TW" sz="22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四</a:t>
            </a:r>
            <a:r>
              <a:rPr lang="en-US" altLang="zh-TW" sz="22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zh-TW" sz="22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手機</a:t>
            </a:r>
            <a:r>
              <a:rPr lang="en-US" altLang="zh-TW" sz="22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APP</a:t>
            </a:r>
            <a:r>
              <a:rPr lang="zh-TW" altLang="zh-TW" sz="22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監測</a:t>
            </a:r>
            <a:r>
              <a:rPr lang="en-US" altLang="zh-TW" sz="22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 </a:t>
            </a:r>
            <a:r>
              <a:rPr lang="zh-TW" altLang="zh-TW" sz="22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方便使用者隨時觀測數據</a:t>
            </a:r>
            <a:br>
              <a:rPr lang="zh-TW" altLang="zh-TW" sz="1800" kern="100" dirty="0">
                <a:effectLst/>
                <a:latin typeface="Liberation Serif"/>
                <a:ea typeface="新細明體" panose="02020500000000000000" pitchFamily="18" charset="-120"/>
                <a:cs typeface="Lucida Sans" panose="020B0602030504020204" pitchFamily="34" charset="0"/>
              </a:rPr>
            </a:br>
            <a:endParaRPr lang="zh-TW" altLang="en-US" dirty="0"/>
          </a:p>
        </p:txBody>
      </p:sp>
      <p:graphicFrame>
        <p:nvGraphicFramePr>
          <p:cNvPr id="4" name="表格 4">
            <a:extLst>
              <a:ext uri="{FF2B5EF4-FFF2-40B4-BE49-F238E27FC236}">
                <a16:creationId xmlns:a16="http://schemas.microsoft.com/office/drawing/2014/main" id="{87E882F5-A206-4834-8823-23078DF90E52}"/>
              </a:ext>
            </a:extLst>
          </p:cNvPr>
          <p:cNvGraphicFramePr>
            <a:graphicFrameLocks noGrp="1"/>
          </p:cNvGraphicFramePr>
          <p:nvPr>
            <p:ph idx="1"/>
            <p:extLst>
              <p:ext uri="{D42A27DB-BD31-4B8C-83A1-F6EECF244321}">
                <p14:modId xmlns:p14="http://schemas.microsoft.com/office/powerpoint/2010/main" val="2195020254"/>
              </p:ext>
            </p:extLst>
          </p:nvPr>
        </p:nvGraphicFramePr>
        <p:xfrm>
          <a:off x="738822" y="609600"/>
          <a:ext cx="8328978" cy="5623560"/>
        </p:xfrm>
        <a:graphic>
          <a:graphicData uri="http://schemas.openxmlformats.org/drawingml/2006/table">
            <a:tbl>
              <a:tblPr firstRow="1" bandRow="1">
                <a:tableStyleId>{5940675A-B579-460E-94D1-54222C63F5DA}</a:tableStyleId>
              </a:tblPr>
              <a:tblGrid>
                <a:gridCol w="4164489">
                  <a:extLst>
                    <a:ext uri="{9D8B030D-6E8A-4147-A177-3AD203B41FA5}">
                      <a16:colId xmlns:a16="http://schemas.microsoft.com/office/drawing/2014/main" val="3249089244"/>
                    </a:ext>
                  </a:extLst>
                </a:gridCol>
                <a:gridCol w="4164489">
                  <a:extLst>
                    <a:ext uri="{9D8B030D-6E8A-4147-A177-3AD203B41FA5}">
                      <a16:colId xmlns:a16="http://schemas.microsoft.com/office/drawing/2014/main" val="1489518270"/>
                    </a:ext>
                  </a:extLst>
                </a:gridCol>
              </a:tblGrid>
              <a:tr h="5623560">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685053822"/>
                  </a:ext>
                </a:extLst>
              </a:tr>
            </a:tbl>
          </a:graphicData>
        </a:graphic>
      </p:graphicFrame>
      <p:pic>
        <p:nvPicPr>
          <p:cNvPr id="5" name="影像7">
            <a:extLst>
              <a:ext uri="{FF2B5EF4-FFF2-40B4-BE49-F238E27FC236}">
                <a16:creationId xmlns:a16="http://schemas.microsoft.com/office/drawing/2014/main" id="{8EECD547-FEF2-4ED9-8010-E25FDC4D9613}"/>
              </a:ext>
            </a:extLst>
          </p:cNvPr>
          <p:cNvPicPr/>
          <p:nvPr/>
        </p:nvPicPr>
        <p:blipFill>
          <a:blip r:embed="rId2"/>
          <a:srcRect t="3292" r="-1608" b="23522"/>
          <a:stretch>
            <a:fillRect/>
          </a:stretch>
        </p:blipFill>
        <p:spPr bwMode="auto">
          <a:xfrm>
            <a:off x="1191260" y="750093"/>
            <a:ext cx="3472180" cy="5342573"/>
          </a:xfrm>
          <a:prstGeom prst="rect">
            <a:avLst/>
          </a:prstGeom>
        </p:spPr>
      </p:pic>
      <p:pic>
        <p:nvPicPr>
          <p:cNvPr id="6" name="影像8">
            <a:extLst>
              <a:ext uri="{FF2B5EF4-FFF2-40B4-BE49-F238E27FC236}">
                <a16:creationId xmlns:a16="http://schemas.microsoft.com/office/drawing/2014/main" id="{4BD9F058-7990-4FCD-9AAF-6ACE2A7A8B62}"/>
              </a:ext>
            </a:extLst>
          </p:cNvPr>
          <p:cNvPicPr/>
          <p:nvPr/>
        </p:nvPicPr>
        <p:blipFill>
          <a:blip r:embed="rId3"/>
          <a:srcRect t="3159" r="-1476" b="6455"/>
          <a:stretch>
            <a:fillRect/>
          </a:stretch>
        </p:blipFill>
        <p:spPr bwMode="auto">
          <a:xfrm>
            <a:off x="5402262" y="750093"/>
            <a:ext cx="3472180" cy="5342573"/>
          </a:xfrm>
          <a:prstGeom prst="rect">
            <a:avLst/>
          </a:prstGeom>
        </p:spPr>
      </p:pic>
    </p:spTree>
    <p:extLst>
      <p:ext uri="{BB962C8B-B14F-4D97-AF65-F5344CB8AC3E}">
        <p14:creationId xmlns:p14="http://schemas.microsoft.com/office/powerpoint/2010/main" val="57389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44BA23-B90D-4B6C-9A77-44BC7A1DD473}"/>
              </a:ext>
            </a:extLst>
          </p:cNvPr>
          <p:cNvSpPr>
            <a:spLocks noGrp="1"/>
          </p:cNvSpPr>
          <p:nvPr>
            <p:ph type="title"/>
          </p:nvPr>
        </p:nvSpPr>
        <p:spPr>
          <a:xfrm>
            <a:off x="0" y="0"/>
            <a:ext cx="8596668" cy="1320800"/>
          </a:xfrm>
        </p:spPr>
        <p:txBody>
          <a:bodyPr/>
          <a:lstStyle/>
          <a:p>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五</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連網後若是空氣品質過差則會傳</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LINE</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通知提醒</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t>
            </a:r>
            <a:br>
              <a:rPr lang="zh-TW" altLang="zh-TW" sz="2000" kern="100" dirty="0">
                <a:solidFill>
                  <a:schemeClr val="tx1"/>
                </a:solidFill>
                <a:effectLst/>
                <a:latin typeface="Liberation Serif"/>
                <a:ea typeface="新細明體" panose="02020500000000000000" pitchFamily="18" charset="-120"/>
                <a:cs typeface="Lucida Sans" panose="020B0602030504020204" pitchFamily="34" charset="0"/>
              </a:rPr>
            </a:b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LINE</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傳送訊息裡包括</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PM2.5</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PM1.0</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PM10</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CO₂</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及溫度數值</a:t>
            </a:r>
            <a:br>
              <a:rPr lang="zh-TW" altLang="zh-TW" sz="1800" kern="100" dirty="0">
                <a:effectLst/>
                <a:latin typeface="Liberation Serif"/>
                <a:ea typeface="新細明體" panose="02020500000000000000" pitchFamily="18" charset="-120"/>
                <a:cs typeface="Lucida Sans" panose="020B0602030504020204" pitchFamily="34" charset="0"/>
              </a:rPr>
            </a:br>
            <a:endParaRPr lang="zh-TW" altLang="en-US" dirty="0"/>
          </a:p>
        </p:txBody>
      </p:sp>
      <p:graphicFrame>
        <p:nvGraphicFramePr>
          <p:cNvPr id="4" name="表格 4">
            <a:extLst>
              <a:ext uri="{FF2B5EF4-FFF2-40B4-BE49-F238E27FC236}">
                <a16:creationId xmlns:a16="http://schemas.microsoft.com/office/drawing/2014/main" id="{10A06FF1-3894-41C6-BC40-D8359BE7B9EE}"/>
              </a:ext>
            </a:extLst>
          </p:cNvPr>
          <p:cNvGraphicFramePr>
            <a:graphicFrameLocks noGrp="1"/>
          </p:cNvGraphicFramePr>
          <p:nvPr>
            <p:ph idx="1"/>
            <p:extLst>
              <p:ext uri="{D42A27DB-BD31-4B8C-83A1-F6EECF244321}">
                <p14:modId xmlns:p14="http://schemas.microsoft.com/office/powerpoint/2010/main" val="263889323"/>
              </p:ext>
            </p:extLst>
          </p:nvPr>
        </p:nvGraphicFramePr>
        <p:xfrm>
          <a:off x="586423" y="788988"/>
          <a:ext cx="7871778" cy="5367972"/>
        </p:xfrm>
        <a:graphic>
          <a:graphicData uri="http://schemas.openxmlformats.org/drawingml/2006/table">
            <a:tbl>
              <a:tblPr firstRow="1" bandRow="1">
                <a:tableStyleId>{5940675A-B579-460E-94D1-54222C63F5DA}</a:tableStyleId>
              </a:tblPr>
              <a:tblGrid>
                <a:gridCol w="3935889">
                  <a:extLst>
                    <a:ext uri="{9D8B030D-6E8A-4147-A177-3AD203B41FA5}">
                      <a16:colId xmlns:a16="http://schemas.microsoft.com/office/drawing/2014/main" val="4001920912"/>
                    </a:ext>
                  </a:extLst>
                </a:gridCol>
                <a:gridCol w="3935889">
                  <a:extLst>
                    <a:ext uri="{9D8B030D-6E8A-4147-A177-3AD203B41FA5}">
                      <a16:colId xmlns:a16="http://schemas.microsoft.com/office/drawing/2014/main" val="4237777420"/>
                    </a:ext>
                  </a:extLst>
                </a:gridCol>
              </a:tblGrid>
              <a:tr h="5367972">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2192400483"/>
                  </a:ext>
                </a:extLst>
              </a:tr>
            </a:tbl>
          </a:graphicData>
        </a:graphic>
      </p:graphicFrame>
      <p:pic>
        <p:nvPicPr>
          <p:cNvPr id="5" name="圖片 4">
            <a:extLst>
              <a:ext uri="{FF2B5EF4-FFF2-40B4-BE49-F238E27FC236}">
                <a16:creationId xmlns:a16="http://schemas.microsoft.com/office/drawing/2014/main" id="{B1CB9F3F-3031-4BE6-AD88-52FE3CEACE88}"/>
              </a:ext>
            </a:extLst>
          </p:cNvPr>
          <p:cNvPicPr/>
          <p:nvPr/>
        </p:nvPicPr>
        <p:blipFill rotWithShape="1">
          <a:blip r:embed="rId2" cstate="print">
            <a:extLst>
              <a:ext uri="{28A0092B-C50C-407E-A947-70E740481C1C}">
                <a14:useLocalDpi xmlns:a14="http://schemas.microsoft.com/office/drawing/2010/main" val="0"/>
              </a:ext>
            </a:extLst>
          </a:blip>
          <a:srcRect t="2564" r="-428" b="5769"/>
          <a:stretch/>
        </p:blipFill>
        <p:spPr bwMode="auto">
          <a:xfrm>
            <a:off x="1091564" y="914242"/>
            <a:ext cx="3023235" cy="5117464"/>
          </a:xfrm>
          <a:prstGeom prst="rect">
            <a:avLst/>
          </a:prstGeom>
          <a:noFill/>
          <a:ln>
            <a:noFill/>
          </a:ln>
          <a:extLst>
            <a:ext uri="{53640926-AAD7-44D8-BBD7-CCE9431645EC}">
              <a14:shadowObscured xmlns:a14="http://schemas.microsoft.com/office/drawing/2010/main"/>
            </a:ext>
          </a:extLst>
        </p:spPr>
      </p:pic>
      <p:pic>
        <p:nvPicPr>
          <p:cNvPr id="6" name="圖片 5">
            <a:extLst>
              <a:ext uri="{FF2B5EF4-FFF2-40B4-BE49-F238E27FC236}">
                <a16:creationId xmlns:a16="http://schemas.microsoft.com/office/drawing/2014/main" id="{DAC3BDF7-E495-468A-B9D3-584AD91679EC}"/>
              </a:ext>
            </a:extLst>
          </p:cNvPr>
          <p:cNvPicPr/>
          <p:nvPr/>
        </p:nvPicPr>
        <p:blipFill>
          <a:blip r:embed="rId3">
            <a:extLst>
              <a:ext uri="{28A0092B-C50C-407E-A947-70E740481C1C}">
                <a14:useLocalDpi xmlns:a14="http://schemas.microsoft.com/office/drawing/2010/main" val="0"/>
              </a:ext>
            </a:extLst>
          </a:blip>
          <a:stretch>
            <a:fillRect/>
          </a:stretch>
        </p:blipFill>
        <p:spPr>
          <a:xfrm>
            <a:off x="4619940" y="914242"/>
            <a:ext cx="3576003" cy="2042318"/>
          </a:xfrm>
          <a:prstGeom prst="rect">
            <a:avLst/>
          </a:prstGeom>
        </p:spPr>
      </p:pic>
      <p:pic>
        <p:nvPicPr>
          <p:cNvPr id="7" name="圖片 6">
            <a:extLst>
              <a:ext uri="{FF2B5EF4-FFF2-40B4-BE49-F238E27FC236}">
                <a16:creationId xmlns:a16="http://schemas.microsoft.com/office/drawing/2014/main" id="{69F4FF3F-7960-48D5-890B-5C0F9C36445C}"/>
              </a:ext>
            </a:extLst>
          </p:cNvPr>
          <p:cNvPicPr/>
          <p:nvPr/>
        </p:nvPicPr>
        <p:blipFill>
          <a:blip r:embed="rId4">
            <a:extLst>
              <a:ext uri="{28A0092B-C50C-407E-A947-70E740481C1C}">
                <a14:useLocalDpi xmlns:a14="http://schemas.microsoft.com/office/drawing/2010/main" val="0"/>
              </a:ext>
            </a:extLst>
          </a:blip>
          <a:stretch>
            <a:fillRect/>
          </a:stretch>
        </p:blipFill>
        <p:spPr>
          <a:xfrm>
            <a:off x="4701222" y="3901440"/>
            <a:ext cx="3576003" cy="2042318"/>
          </a:xfrm>
          <a:prstGeom prst="rect">
            <a:avLst/>
          </a:prstGeom>
        </p:spPr>
      </p:pic>
    </p:spTree>
    <p:extLst>
      <p:ext uri="{BB962C8B-B14F-4D97-AF65-F5344CB8AC3E}">
        <p14:creationId xmlns:p14="http://schemas.microsoft.com/office/powerpoint/2010/main" val="316758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926F45-2FE1-4E07-A95B-2F64DA4941A0}"/>
              </a:ext>
            </a:extLst>
          </p:cNvPr>
          <p:cNvSpPr>
            <a:spLocks noGrp="1"/>
          </p:cNvSpPr>
          <p:nvPr>
            <p:ph type="title"/>
          </p:nvPr>
        </p:nvSpPr>
        <p:spPr>
          <a:xfrm>
            <a:off x="0" y="0"/>
            <a:ext cx="8596668" cy="533400"/>
          </a:xfrm>
        </p:spPr>
        <p:txBody>
          <a:bodyPr>
            <a:normAutofit fontScale="90000"/>
          </a:bodyPr>
          <a:lstStyle/>
          <a:p>
            <a:r>
              <a:rPr lang="en-US" altLang="zh-TW" sz="2200" kern="100" dirty="0">
                <a:solidFill>
                  <a:schemeClr val="tx1"/>
                </a:solidFill>
                <a:effectLst/>
                <a:latin typeface="+mj-ea"/>
                <a:cs typeface="Lucida Sans" panose="020B0602030504020204" pitchFamily="34" charset="0"/>
              </a:rPr>
              <a:t>(</a:t>
            </a:r>
            <a:r>
              <a:rPr lang="zh-TW" altLang="zh-TW" sz="2200" kern="100" dirty="0">
                <a:solidFill>
                  <a:schemeClr val="tx1"/>
                </a:solidFill>
                <a:effectLst/>
                <a:latin typeface="+mj-ea"/>
                <a:cs typeface="Times New Roman" panose="02020603050405020304" pitchFamily="18" charset="0"/>
              </a:rPr>
              <a:t>六</a:t>
            </a:r>
            <a:r>
              <a:rPr lang="en-US" altLang="zh-TW" sz="2200" kern="100" dirty="0">
                <a:solidFill>
                  <a:schemeClr val="tx1"/>
                </a:solidFill>
                <a:effectLst/>
                <a:latin typeface="+mj-ea"/>
                <a:cs typeface="Lucida Sans" panose="020B0602030504020204" pitchFamily="34" charset="0"/>
              </a:rPr>
              <a:t>).</a:t>
            </a:r>
            <a:r>
              <a:rPr lang="zh-TW" altLang="zh-TW" sz="2200" kern="100" dirty="0">
                <a:solidFill>
                  <a:schemeClr val="tx1"/>
                </a:solidFill>
                <a:effectLst/>
                <a:latin typeface="+mj-ea"/>
                <a:cs typeface="Times New Roman" panose="02020603050405020304" pitchFamily="18" charset="0"/>
              </a:rPr>
              <a:t>當空氣品質不佳時，可利用手機遙控開啟或關閉，也可自行決定轉速</a:t>
            </a:r>
            <a:br>
              <a:rPr lang="zh-TW" altLang="zh-TW" sz="1800" kern="100" dirty="0">
                <a:effectLst/>
                <a:latin typeface="Liberation Serif"/>
                <a:ea typeface="新細明體" panose="02020500000000000000" pitchFamily="18" charset="-120"/>
                <a:cs typeface="Lucida Sans" panose="020B0602030504020204" pitchFamily="34" charset="0"/>
              </a:rPr>
            </a:br>
            <a:endParaRPr lang="zh-TW" altLang="en-US" dirty="0"/>
          </a:p>
        </p:txBody>
      </p:sp>
      <p:graphicFrame>
        <p:nvGraphicFramePr>
          <p:cNvPr id="4" name="表格 4">
            <a:extLst>
              <a:ext uri="{FF2B5EF4-FFF2-40B4-BE49-F238E27FC236}">
                <a16:creationId xmlns:a16="http://schemas.microsoft.com/office/drawing/2014/main" id="{A5C03A42-2793-4CE1-8D7F-3881D07AC3F5}"/>
              </a:ext>
            </a:extLst>
          </p:cNvPr>
          <p:cNvGraphicFramePr>
            <a:graphicFrameLocks noGrp="1"/>
          </p:cNvGraphicFramePr>
          <p:nvPr>
            <p:ph idx="1"/>
            <p:extLst>
              <p:ext uri="{D42A27DB-BD31-4B8C-83A1-F6EECF244321}">
                <p14:modId xmlns:p14="http://schemas.microsoft.com/office/powerpoint/2010/main" val="637895773"/>
              </p:ext>
            </p:extLst>
          </p:nvPr>
        </p:nvGraphicFramePr>
        <p:xfrm>
          <a:off x="403543" y="533400"/>
          <a:ext cx="7947978" cy="5745480"/>
        </p:xfrm>
        <a:graphic>
          <a:graphicData uri="http://schemas.openxmlformats.org/drawingml/2006/table">
            <a:tbl>
              <a:tblPr firstRow="1" bandRow="1">
                <a:tableStyleId>{5940675A-B579-460E-94D1-54222C63F5DA}</a:tableStyleId>
              </a:tblPr>
              <a:tblGrid>
                <a:gridCol w="3973989">
                  <a:extLst>
                    <a:ext uri="{9D8B030D-6E8A-4147-A177-3AD203B41FA5}">
                      <a16:colId xmlns:a16="http://schemas.microsoft.com/office/drawing/2014/main" val="4112405063"/>
                    </a:ext>
                  </a:extLst>
                </a:gridCol>
                <a:gridCol w="3973989">
                  <a:extLst>
                    <a:ext uri="{9D8B030D-6E8A-4147-A177-3AD203B41FA5}">
                      <a16:colId xmlns:a16="http://schemas.microsoft.com/office/drawing/2014/main" val="3644970156"/>
                    </a:ext>
                  </a:extLst>
                </a:gridCol>
              </a:tblGrid>
              <a:tr h="574548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4160816110"/>
                  </a:ext>
                </a:extLst>
              </a:tr>
            </a:tbl>
          </a:graphicData>
        </a:graphic>
      </p:graphicFrame>
      <p:pic>
        <p:nvPicPr>
          <p:cNvPr id="5" name="圖片 4">
            <a:extLst>
              <a:ext uri="{FF2B5EF4-FFF2-40B4-BE49-F238E27FC236}">
                <a16:creationId xmlns:a16="http://schemas.microsoft.com/office/drawing/2014/main" id="{97C6D824-251A-44D3-9EA3-F3222AA1BA19}"/>
              </a:ext>
            </a:extLst>
          </p:cNvPr>
          <p:cNvPicPr/>
          <p:nvPr/>
        </p:nvPicPr>
        <p:blipFill rotWithShape="1">
          <a:blip r:embed="rId2" cstate="print">
            <a:extLst>
              <a:ext uri="{28A0092B-C50C-407E-A947-70E740481C1C}">
                <a14:useLocalDpi xmlns:a14="http://schemas.microsoft.com/office/drawing/2010/main" val="0"/>
              </a:ext>
            </a:extLst>
          </a:blip>
          <a:srcRect t="2676" b="5536"/>
          <a:stretch/>
        </p:blipFill>
        <p:spPr bwMode="auto">
          <a:xfrm>
            <a:off x="931544" y="737076"/>
            <a:ext cx="2939415" cy="5383847"/>
          </a:xfrm>
          <a:prstGeom prst="rect">
            <a:avLst/>
          </a:prstGeom>
          <a:noFill/>
          <a:ln>
            <a:noFill/>
          </a:ln>
          <a:extLst>
            <a:ext uri="{53640926-AAD7-44D8-BBD7-CCE9431645EC}">
              <a14:shadowObscured xmlns:a14="http://schemas.microsoft.com/office/drawing/2010/main"/>
            </a:ext>
          </a:extLst>
        </p:spPr>
      </p:pic>
      <p:pic>
        <p:nvPicPr>
          <p:cNvPr id="6" name="圖片 5">
            <a:extLst>
              <a:ext uri="{FF2B5EF4-FFF2-40B4-BE49-F238E27FC236}">
                <a16:creationId xmlns:a16="http://schemas.microsoft.com/office/drawing/2014/main" id="{1F0E5FCB-A8D9-4613-A662-5DB9506C1AAF}"/>
              </a:ext>
            </a:extLst>
          </p:cNvPr>
          <p:cNvPicPr/>
          <p:nvPr/>
        </p:nvPicPr>
        <p:blipFill rotWithShape="1">
          <a:blip r:embed="rId3" cstate="print">
            <a:extLst>
              <a:ext uri="{28A0092B-C50C-407E-A947-70E740481C1C}">
                <a14:useLocalDpi xmlns:a14="http://schemas.microsoft.com/office/drawing/2010/main" val="0"/>
              </a:ext>
            </a:extLst>
          </a:blip>
          <a:srcRect t="2667" b="5833"/>
          <a:stretch/>
        </p:blipFill>
        <p:spPr bwMode="auto">
          <a:xfrm>
            <a:off x="4873625" y="737076"/>
            <a:ext cx="2939414" cy="538384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4033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63A47D-3D7D-4430-A2B7-953FB95E3910}"/>
              </a:ext>
            </a:extLst>
          </p:cNvPr>
          <p:cNvSpPr>
            <a:spLocks noGrp="1"/>
          </p:cNvSpPr>
          <p:nvPr>
            <p:ph type="title"/>
          </p:nvPr>
        </p:nvSpPr>
        <p:spPr>
          <a:xfrm>
            <a:off x="0" y="0"/>
            <a:ext cx="12192000" cy="816638"/>
          </a:xfrm>
        </p:spPr>
        <p:txBody>
          <a:bodyPr>
            <a:normAutofit fontScale="90000"/>
          </a:bodyPr>
          <a:lstStyle/>
          <a:p>
            <a:pPr algn="ctr"/>
            <a:r>
              <a:rPr lang="zh-TW" altLang="zh-TW" sz="4000" b="1" kern="100" dirty="0">
                <a:solidFill>
                  <a:schemeClr val="tx1"/>
                </a:solidFill>
                <a:effectLst/>
                <a:latin typeface="+mj-ea"/>
                <a:cs typeface="Times New Roman" panose="02020603050405020304" pitchFamily="18" charset="0"/>
              </a:rPr>
              <a:t>柒、結論</a:t>
            </a:r>
            <a:br>
              <a:rPr lang="zh-TW" altLang="zh-TW" sz="1800" kern="100" dirty="0">
                <a:effectLst/>
                <a:latin typeface="Liberation Serif"/>
                <a:ea typeface="新細明體" panose="02020500000000000000" pitchFamily="18" charset="-120"/>
                <a:cs typeface="Lucida Sans" panose="020B0602030504020204" pitchFamily="34" charset="0"/>
              </a:rPr>
            </a:br>
            <a:endParaRPr lang="zh-TW" altLang="en-US" dirty="0"/>
          </a:p>
        </p:txBody>
      </p:sp>
      <p:sp>
        <p:nvSpPr>
          <p:cNvPr id="3" name="內容版面配置區 2">
            <a:extLst>
              <a:ext uri="{FF2B5EF4-FFF2-40B4-BE49-F238E27FC236}">
                <a16:creationId xmlns:a16="http://schemas.microsoft.com/office/drawing/2014/main" id="{B1F32746-6EBA-4035-BC7B-353999B519E0}"/>
              </a:ext>
            </a:extLst>
          </p:cNvPr>
          <p:cNvSpPr>
            <a:spLocks noGrp="1"/>
          </p:cNvSpPr>
          <p:nvPr>
            <p:ph idx="1"/>
          </p:nvPr>
        </p:nvSpPr>
        <p:spPr>
          <a:xfrm>
            <a:off x="174414" y="795076"/>
            <a:ext cx="9914466" cy="5843242"/>
          </a:xfrm>
        </p:spPr>
        <p:txBody>
          <a:bodyPr>
            <a:normAutofit/>
          </a:bodyPr>
          <a:lstStyle/>
          <a:p>
            <a:pPr marL="0" indent="0">
              <a:buNone/>
            </a:pPr>
            <a:r>
              <a:rPr lang="en-US" altLang="zh-TW" sz="2800" kern="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1. </a:t>
            </a:r>
            <a:r>
              <a:rPr lang="zh-TW" altLang="zh-TW" sz="28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就觀測的數據得知屏東縣</a:t>
            </a:r>
            <a:r>
              <a:rPr lang="en-US" altLang="zh-TW" sz="2800" kern="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1</a:t>
            </a:r>
            <a:r>
              <a:rPr lang="zh-TW" altLang="zh-TW" sz="28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月的空氣品質較</a:t>
            </a:r>
            <a:r>
              <a:rPr lang="en-US" altLang="zh-TW" sz="2800" kern="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12</a:t>
            </a:r>
            <a:r>
              <a:rPr lang="zh-TW" altLang="zh-TW" sz="28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月差。</a:t>
            </a:r>
            <a:endParaRPr lang="zh-TW" altLang="zh-TW" sz="2800" kern="100" dirty="0">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800" kern="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2. </a:t>
            </a:r>
            <a:r>
              <a:rPr lang="zh-TW" altLang="zh-TW" sz="28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目前本實驗均為定點監測，未來希望可以將空氣盒子做得便於攜帶，以利隨時得知當下</a:t>
            </a:r>
            <a:endParaRPr lang="zh-TW" altLang="zh-TW" sz="2800" kern="100" dirty="0">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800" kern="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    </a:t>
            </a:r>
            <a:r>
              <a:rPr lang="zh-TW" altLang="zh-TW" sz="28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所處空間之空氣品質狀況。</a:t>
            </a:r>
            <a:endParaRPr lang="zh-TW" altLang="zh-TW" sz="2800" kern="100" dirty="0">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800" kern="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3. </a:t>
            </a:r>
            <a:r>
              <a:rPr lang="zh-TW" altLang="zh-TW" sz="28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藉由</a:t>
            </a:r>
            <a:r>
              <a:rPr lang="en-US" altLang="zh-TW" sz="2800" kern="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SD</a:t>
            </a:r>
            <a:r>
              <a:rPr lang="zh-TW" altLang="zh-TW" sz="28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卡可將數據儲存起來，以便於未來需要分析數據時使用。</a:t>
            </a:r>
            <a:endParaRPr lang="zh-TW" altLang="zh-TW" sz="2800" kern="100" dirty="0">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800" kern="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4. </a:t>
            </a:r>
            <a:r>
              <a:rPr lang="zh-TW" altLang="zh-TW" sz="2800" kern="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實驗空汙監測數據均能透過物聯網的方式投放至網路上以便他人參考。</a:t>
            </a:r>
            <a:endParaRPr lang="zh-TW" altLang="zh-TW" sz="2800" kern="100" dirty="0">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800" kern="100" dirty="0">
                <a:effectLst/>
                <a:latin typeface="Times New Roman" panose="02020603050405020304" pitchFamily="18" charset="0"/>
                <a:ea typeface="新細明體" panose="02020500000000000000" pitchFamily="18" charset="-120"/>
                <a:cs typeface="Lucida Sans" panose="020B0602030504020204" pitchFamily="34" charset="0"/>
              </a:rPr>
              <a:t>5. </a:t>
            </a:r>
            <a:r>
              <a:rPr lang="zh-TW" altLang="zh-TW" sz="2800" kern="100" dirty="0">
                <a:effectLst/>
                <a:latin typeface="Times New Roman" panose="02020603050405020304" pitchFamily="18" charset="0"/>
                <a:ea typeface="新細明體" panose="02020500000000000000" pitchFamily="18" charset="-120"/>
                <a:cs typeface="Times New Roman" panose="02020603050405020304" pitchFamily="18" charset="0"/>
              </a:rPr>
              <a:t>本研究目前所測試的地點及時間皆有限制，未來希望可擴大範圍以獲得更全面性的數據。</a:t>
            </a:r>
            <a:endParaRPr lang="zh-TW" altLang="zh-TW" sz="2800" kern="100" dirty="0">
              <a:effectLst/>
              <a:latin typeface="Liberation Serif" panose="02020603050405020304"/>
              <a:ea typeface="新細明體" panose="02020500000000000000" pitchFamily="18" charset="-120"/>
              <a:cs typeface="Lucida Sans" panose="020B0602030504020204" pitchFamily="34" charset="0"/>
            </a:endParaRPr>
          </a:p>
          <a:p>
            <a:pPr marL="0" indent="0">
              <a:buNone/>
            </a:pPr>
            <a:endParaRPr lang="zh-TW" altLang="en-US" sz="2800" dirty="0"/>
          </a:p>
        </p:txBody>
      </p:sp>
    </p:spTree>
    <p:extLst>
      <p:ext uri="{BB962C8B-B14F-4D97-AF65-F5344CB8AC3E}">
        <p14:creationId xmlns:p14="http://schemas.microsoft.com/office/powerpoint/2010/main" val="2574194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C4C4B0-2005-4B3E-AF66-84A7EC9FDE58}"/>
              </a:ext>
            </a:extLst>
          </p:cNvPr>
          <p:cNvSpPr>
            <a:spLocks noGrp="1"/>
          </p:cNvSpPr>
          <p:nvPr>
            <p:ph type="title"/>
          </p:nvPr>
        </p:nvSpPr>
        <p:spPr>
          <a:xfrm>
            <a:off x="0" y="0"/>
            <a:ext cx="12192000" cy="1041870"/>
          </a:xfrm>
        </p:spPr>
        <p:txBody>
          <a:bodyPr>
            <a:normAutofit fontScale="90000"/>
          </a:bodyPr>
          <a:lstStyle/>
          <a:p>
            <a:pPr algn="ctr"/>
            <a:r>
              <a:rPr lang="zh-TW" altLang="zh-TW" sz="4400" b="1" kern="100" dirty="0">
                <a:solidFill>
                  <a:schemeClr val="tx1"/>
                </a:solidFill>
                <a:effectLst/>
                <a:latin typeface="+mj-ea"/>
                <a:cs typeface="Times New Roman" panose="02020603050405020304" pitchFamily="18" charset="0"/>
              </a:rPr>
              <a:t>捌、參考資料</a:t>
            </a:r>
            <a:br>
              <a:rPr lang="zh-TW" altLang="zh-TW" sz="1800" kern="100" dirty="0">
                <a:effectLst/>
                <a:latin typeface="Liberation Serif" panose="02020603050405020304"/>
                <a:ea typeface="新細明體" panose="02020500000000000000" pitchFamily="18" charset="-120"/>
                <a:cs typeface="Lucida Sans" panose="020B0602030504020204" pitchFamily="34" charset="0"/>
              </a:rPr>
            </a:br>
            <a:br>
              <a:rPr lang="zh-TW" altLang="zh-TW" sz="2400" kern="100" dirty="0">
                <a:solidFill>
                  <a:schemeClr val="tx1"/>
                </a:solidFill>
                <a:effectLst/>
                <a:latin typeface="+mn-ea"/>
                <a:ea typeface="+mn-ea"/>
                <a:cs typeface="Lucida Sans" panose="020B0602030504020204" pitchFamily="34" charset="0"/>
              </a:rPr>
            </a:br>
            <a:endParaRPr lang="zh-TW" altLang="en-US" sz="2400" dirty="0">
              <a:solidFill>
                <a:schemeClr val="tx1"/>
              </a:solidFill>
              <a:latin typeface="+mn-ea"/>
              <a:ea typeface="+mn-ea"/>
            </a:endParaRPr>
          </a:p>
        </p:txBody>
      </p:sp>
      <p:sp>
        <p:nvSpPr>
          <p:cNvPr id="3" name="內容版面配置區 2">
            <a:extLst>
              <a:ext uri="{FF2B5EF4-FFF2-40B4-BE49-F238E27FC236}">
                <a16:creationId xmlns:a16="http://schemas.microsoft.com/office/drawing/2014/main" id="{95250499-8620-4D31-9D88-CE7BA13C585D}"/>
              </a:ext>
            </a:extLst>
          </p:cNvPr>
          <p:cNvSpPr>
            <a:spLocks noGrp="1"/>
          </p:cNvSpPr>
          <p:nvPr>
            <p:ph idx="1"/>
          </p:nvPr>
        </p:nvSpPr>
        <p:spPr>
          <a:xfrm>
            <a:off x="677334" y="807720"/>
            <a:ext cx="8596668" cy="5806439"/>
          </a:xfrm>
        </p:spPr>
        <p:txBody>
          <a:bodyPr>
            <a:noAutofit/>
          </a:bodyPr>
          <a:lstStyle/>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[1]</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行政院環境保護署</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室內空氣品質資訊網</a:t>
            </a:r>
            <a:r>
              <a:rPr lang="zh-TW" altLang="zh-TW" sz="2000" kern="100" dirty="0">
                <a:solidFill>
                  <a:schemeClr val="tx1"/>
                </a:solidFill>
                <a:effectLst/>
                <a:latin typeface="Liberation Serif" panose="02020603050405020304"/>
                <a:ea typeface="Times New Roman" panose="02020603050405020304" pitchFamily="18" charset="0"/>
                <a:cs typeface="Lucida Sans" panose="020B0602030504020204" pitchFamily="34" charset="0"/>
              </a:rPr>
              <a:t> </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https://iaq.epa.gov.tw/indoorair/page/News_6_1.aspx</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[2]</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二氧化碳對人體的影響</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欣寶智慧環境</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http://www.newgreentech.com.tw/news/detail/21</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[3]</a:t>
            </a:r>
            <a:r>
              <a:rPr lang="en-US" altLang="zh-TW" sz="2000" kern="100" dirty="0" err="1">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JetAIR</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 </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空氣清淨機</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 DIY</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開發全記</a:t>
            </a:r>
            <a:r>
              <a:rPr lang="zh-TW" altLang="zh-TW" sz="2000" kern="100" dirty="0">
                <a:solidFill>
                  <a:schemeClr val="tx1"/>
                </a:solidFill>
                <a:effectLst/>
                <a:latin typeface="Liberation Serif" panose="02020603050405020304"/>
                <a:ea typeface="Times New Roman" panose="02020603050405020304" pitchFamily="18" charset="0"/>
                <a:cs typeface="Lucida Sans" panose="020B0602030504020204" pitchFamily="34" charset="0"/>
              </a:rPr>
              <a:t> </a:t>
            </a:r>
            <a:r>
              <a:rPr lang="en-US" altLang="zh-TW" sz="2000" kern="100" dirty="0">
                <a:solidFill>
                  <a:schemeClr val="tx1"/>
                </a:solidFill>
                <a:effectLst/>
                <a:latin typeface="Liberation Serif" panose="02020603050405020304"/>
                <a:ea typeface="Times New Roman" panose="02020603050405020304" pitchFamily="18" charset="0"/>
                <a:cs typeface="Lucida Sans" panose="020B0602030504020204" pitchFamily="34" charset="0"/>
              </a:rPr>
              <a:t>https://www.mobile01.com/topic </a:t>
            </a:r>
            <a:r>
              <a:rPr lang="en-US" altLang="zh-TW" sz="2000" kern="100" dirty="0" err="1">
                <a:solidFill>
                  <a:schemeClr val="tx1"/>
                </a:solidFill>
                <a:effectLst/>
                <a:latin typeface="Liberation Serif" panose="02020603050405020304"/>
                <a:ea typeface="Times New Roman" panose="02020603050405020304" pitchFamily="18" charset="0"/>
                <a:cs typeface="Lucida Sans" panose="020B0602030504020204" pitchFamily="34" charset="0"/>
              </a:rPr>
              <a:t>detail.php?f</a:t>
            </a:r>
            <a:r>
              <a:rPr lang="en-US" altLang="zh-TW" sz="2000" kern="100" dirty="0">
                <a:solidFill>
                  <a:schemeClr val="tx1"/>
                </a:solidFill>
                <a:effectLst/>
                <a:latin typeface="Liberation Serif" panose="02020603050405020304"/>
                <a:ea typeface="Times New Roman" panose="02020603050405020304" pitchFamily="18" charset="0"/>
                <a:cs typeface="Lucida Sans" panose="020B0602030504020204" pitchFamily="34" charset="0"/>
              </a:rPr>
              <a:t>=731&amp;t=5346 </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[4]https://howtomechatronics.com/projects/diy-air-quality-monitor-pm2-5-co2-voc-ozone-temp- </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     hum- </a:t>
            </a:r>
            <a:r>
              <a:rPr lang="en-US" altLang="zh-TW" sz="2000" kern="100" dirty="0" err="1">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arduino</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-meter </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[5]</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環保署環境資料開放平台</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https://opendata.epa.gov.tw/</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[6] https://youyouyou.pixnet.net/blog/post/120275941%E7%AC%AC% E5%8D%81%E5%9B%9B%E7%AF%87esp32wifiserver%E7%B6%B2%E9%A0%81%E4%BC%BA% E6%9C%8D%E5%99%A8%28%E9%81%A0% E7%AB%AF%E6% BE%86%E8 </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%8A%B1</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endParaRPr lang="zh-TW" altLang="en-US" sz="2000" dirty="0"/>
          </a:p>
        </p:txBody>
      </p:sp>
    </p:spTree>
    <p:extLst>
      <p:ext uri="{BB962C8B-B14F-4D97-AF65-F5344CB8AC3E}">
        <p14:creationId xmlns:p14="http://schemas.microsoft.com/office/powerpoint/2010/main" val="864493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B1DE2A3-A429-4043-B08C-AEFC1C5DF9F3}"/>
              </a:ext>
            </a:extLst>
          </p:cNvPr>
          <p:cNvSpPr>
            <a:spLocks noGrp="1"/>
          </p:cNvSpPr>
          <p:nvPr>
            <p:ph idx="1"/>
          </p:nvPr>
        </p:nvSpPr>
        <p:spPr>
          <a:xfrm>
            <a:off x="597435" y="969038"/>
            <a:ext cx="10569786" cy="5888962"/>
          </a:xfrm>
        </p:spPr>
        <p:txBody>
          <a:bodyPr>
            <a:noAutofit/>
          </a:bodyPr>
          <a:lstStyle/>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[7] https://howtomechatronics.com/projects/diy-air-quality-monitor-pm2-5-co2-voc-ozone-temp-hum- </a:t>
            </a:r>
            <a:r>
              <a:rPr lang="en-US" altLang="zh-TW" sz="2000" kern="100" dirty="0" err="1">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arduino</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-meter/ </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[8]https://hackmd.io/dI3JbO9mSf6bkMMV2eXn0w?view&amp;fbclid=IwAR1nPBsdCpmnPcZAQe8AODstxpF-5LyBfQUp5QbKcT1gPvoHJn-513O050E#2-HTPPSRedirectcpp-%E9%83%A8% E5%88%86</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[9] https://randomnerdtutorials.com/esp8266-weather-forecaster/</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[10] https://roboindia.com/tutorials/nodemcu-weather-station-arduino/</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[11] https://youtu.be/dg5AGauOW7Y</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[12] </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圖</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(1)</a:t>
            </a:r>
            <a:r>
              <a:rPr lang="zh-TW" altLang="zh-TW" sz="2000" kern="100"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擷取自</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http://www.jsene.com/Tainan_EPB/IA Q/</a:t>
            </a:r>
            <a:r>
              <a:rPr lang="en-US" altLang="zh-TW" sz="2000" kern="100" dirty="0" err="1">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custfiles</a:t>
            </a: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/files/105%E5%B9%B4%E</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       5%BA% A6IAQ%E8%AA%AA%E6%98%8E%E6%9C%83%E7%B0%A1%E5% A0%B1%</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       E5%A E%A4% E5%85%A7%E7%A9%BA%E6%B0%A3%E5%93%81%E8% B3%AA    </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cs typeface="Lucida Sans" panose="020B0602030504020204" pitchFamily="34" charset="0"/>
              </a:rPr>
              <a:t>       %E6%B1%A1%E6%9F%E6%A4%8D%E6%A0%BD%E5%AE%A3%E5</a:t>
            </a:r>
            <a:endParaRPr lang="zh-TW" altLang="zh-TW" sz="2000" kern="100" dirty="0">
              <a:solidFill>
                <a:schemeClr val="tx1"/>
              </a:solidFill>
              <a:effectLst/>
              <a:latin typeface="Liberation Serif" panose="02020603050405020304"/>
              <a:ea typeface="新細明體" panose="02020500000000000000" pitchFamily="18" charset="-120"/>
              <a:cs typeface="Lucida Sans" panose="020B0602030504020204" pitchFamily="34" charset="0"/>
            </a:endParaRPr>
          </a:p>
          <a:p>
            <a:pPr marL="0" indent="0">
              <a:buNone/>
            </a:pPr>
            <a:r>
              <a:rPr lang="en-US" altLang="zh-TW" sz="2000" kern="100" dirty="0">
                <a:solidFill>
                  <a:schemeClr val="tx1"/>
                </a:solidFill>
                <a:effectLst/>
                <a:latin typeface="Times New Roman" panose="02020603050405020304" pitchFamily="18" charset="0"/>
                <a:ea typeface="新細明體" panose="02020500000000000000" pitchFamily="18" charset="-120"/>
              </a:rPr>
              <a:t>       %B0%8E(%E8%A8%B1%E8%80%81%E5%B8%AB)-%E7%A2%BA%E5%AE%9A.pdf</a:t>
            </a:r>
            <a:endParaRPr lang="zh-TW" altLang="en-US" sz="2000" dirty="0">
              <a:solidFill>
                <a:schemeClr val="tx1"/>
              </a:solidFill>
            </a:endParaRPr>
          </a:p>
        </p:txBody>
      </p:sp>
    </p:spTree>
    <p:extLst>
      <p:ext uri="{BB962C8B-B14F-4D97-AF65-F5344CB8AC3E}">
        <p14:creationId xmlns:p14="http://schemas.microsoft.com/office/powerpoint/2010/main" val="902220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15AB7-5004-4FC4-963D-B0E91C71B0B4}"/>
              </a:ext>
            </a:extLst>
          </p:cNvPr>
          <p:cNvSpPr>
            <a:spLocks noGrp="1"/>
          </p:cNvSpPr>
          <p:nvPr>
            <p:ph type="title"/>
          </p:nvPr>
        </p:nvSpPr>
        <p:spPr>
          <a:xfrm>
            <a:off x="0" y="0"/>
            <a:ext cx="12192000" cy="6858000"/>
          </a:xfrm>
        </p:spPr>
        <p:txBody>
          <a:bodyPr>
            <a:normAutofit/>
          </a:bodyPr>
          <a:lstStyle/>
          <a:p>
            <a:pPr algn="ctr"/>
            <a:br>
              <a:rPr lang="en-US" altLang="zh-TW" sz="6000" dirty="0">
                <a:solidFill>
                  <a:schemeClr val="tx1"/>
                </a:solidFill>
              </a:rPr>
            </a:br>
            <a:br>
              <a:rPr lang="en-US" altLang="zh-TW" sz="6000" dirty="0">
                <a:solidFill>
                  <a:schemeClr val="tx1"/>
                </a:solidFill>
              </a:rPr>
            </a:br>
            <a:br>
              <a:rPr lang="en-US" altLang="zh-TW" sz="6000" dirty="0">
                <a:solidFill>
                  <a:schemeClr val="tx1"/>
                </a:solidFill>
              </a:rPr>
            </a:br>
            <a:r>
              <a:rPr lang="zh-TW" altLang="en-US" sz="7200" dirty="0">
                <a:solidFill>
                  <a:schemeClr val="tx1"/>
                </a:solidFill>
              </a:rPr>
              <a:t>謝謝觀賞</a:t>
            </a:r>
          </a:p>
        </p:txBody>
      </p:sp>
    </p:spTree>
    <p:extLst>
      <p:ext uri="{BB962C8B-B14F-4D97-AF65-F5344CB8AC3E}">
        <p14:creationId xmlns:p14="http://schemas.microsoft.com/office/powerpoint/2010/main" val="41654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3661AB-104F-4EC4-81EB-372E5DC536D1}"/>
              </a:ext>
            </a:extLst>
          </p:cNvPr>
          <p:cNvSpPr>
            <a:spLocks noGrp="1"/>
          </p:cNvSpPr>
          <p:nvPr>
            <p:ph type="title"/>
          </p:nvPr>
        </p:nvSpPr>
        <p:spPr>
          <a:xfrm>
            <a:off x="0" y="0"/>
            <a:ext cx="12192000" cy="1478570"/>
          </a:xfrm>
        </p:spPr>
        <p:txBody>
          <a:bodyPr/>
          <a:lstStyle/>
          <a:p>
            <a:pPr algn="ctr"/>
            <a:r>
              <a:rPr lang="zh-TW" altLang="en-US" sz="36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壹</a:t>
            </a:r>
            <a:r>
              <a:rPr lang="en-US" altLang="zh-TW" sz="36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sz="36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摘要</a:t>
            </a:r>
            <a:br>
              <a:rPr lang="zh-TW" altLang="zh-TW" sz="3600" kern="100" dirty="0">
                <a:effectLst/>
                <a:latin typeface="Liberation Serif" panose="02020603050405020304" pitchFamily="18" charset="0"/>
                <a:ea typeface="新細明體" panose="02020500000000000000" pitchFamily="18" charset="-120"/>
                <a:cs typeface="Mangal" panose="02040503050203030202" pitchFamily="18" charset="0"/>
              </a:rPr>
            </a:br>
            <a:endParaRPr lang="zh-TW" altLang="en-US" dirty="0"/>
          </a:p>
        </p:txBody>
      </p:sp>
      <p:sp>
        <p:nvSpPr>
          <p:cNvPr id="3" name="內容版面配置區 2">
            <a:extLst>
              <a:ext uri="{FF2B5EF4-FFF2-40B4-BE49-F238E27FC236}">
                <a16:creationId xmlns:a16="http://schemas.microsoft.com/office/drawing/2014/main" id="{E56DD765-4C84-442A-8978-31B0DC40AFC7}"/>
              </a:ext>
            </a:extLst>
          </p:cNvPr>
          <p:cNvSpPr>
            <a:spLocks noGrp="1"/>
          </p:cNvSpPr>
          <p:nvPr>
            <p:ph idx="1"/>
          </p:nvPr>
        </p:nvSpPr>
        <p:spPr>
          <a:xfrm>
            <a:off x="1317414" y="1368109"/>
            <a:ext cx="8596668" cy="3880773"/>
          </a:xfrm>
        </p:spPr>
        <p:txBody>
          <a:bodyPr>
            <a:normAutofit/>
          </a:bodyPr>
          <a:lstStyle/>
          <a:p>
            <a:pPr marL="0" indent="0">
              <a:buNone/>
            </a:pPr>
            <a:r>
              <a:rPr lang="en-US" altLang="zh-TW" sz="2800" kern="100" dirty="0">
                <a:solidFill>
                  <a:srgbClr val="000000"/>
                </a:solidFill>
                <a:effectLst/>
                <a:latin typeface="Times New Roman" panose="02020603050405020304" pitchFamily="18" charset="0"/>
                <a:ea typeface="新細明體" panose="02020500000000000000" pitchFamily="18" charset="-120"/>
              </a:rPr>
              <a:t>        </a:t>
            </a:r>
            <a:r>
              <a:rPr lang="zh-TW"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邁入高職階段開始學習程式語言以及軟硬體結合應用，在現今資訊科技蓬勃發展的時代，寫程式變成了當代人必修的課題，搭配這幾年興起的物聯網技術，本研究利用感測器以及物聯網系統打造出一套簡易的空氣品質監測系統，再加上一個自製的簡易空氣清淨機以用來來解決室內空氣品質較差的問題。</a:t>
            </a:r>
            <a:endParaRPr lang="zh-TW" altLang="en-US" sz="2800" dirty="0"/>
          </a:p>
        </p:txBody>
      </p:sp>
    </p:spTree>
    <p:extLst>
      <p:ext uri="{BB962C8B-B14F-4D97-AF65-F5344CB8AC3E}">
        <p14:creationId xmlns:p14="http://schemas.microsoft.com/office/powerpoint/2010/main" val="137395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1CC939-2783-457A-9DB3-F3EF4D2F043E}"/>
              </a:ext>
            </a:extLst>
          </p:cNvPr>
          <p:cNvSpPr>
            <a:spLocks noGrp="1"/>
          </p:cNvSpPr>
          <p:nvPr>
            <p:ph type="title"/>
          </p:nvPr>
        </p:nvSpPr>
        <p:spPr>
          <a:xfrm>
            <a:off x="0" y="0"/>
            <a:ext cx="12192000" cy="1320800"/>
          </a:xfrm>
        </p:spPr>
        <p:txBody>
          <a:bodyPr/>
          <a:lstStyle/>
          <a:p>
            <a:pPr algn="ctr"/>
            <a:r>
              <a:rPr lang="zh-TW" altLang="en-US" sz="40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貳</a:t>
            </a:r>
            <a:r>
              <a:rPr lang="en-US" altLang="zh-TW" sz="40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sz="4000" b="1"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研究動機</a:t>
            </a:r>
            <a:br>
              <a:rPr lang="zh-TW" altLang="zh-TW" sz="3600" kern="100" dirty="0">
                <a:effectLst/>
                <a:latin typeface="Liberation Serif" panose="02020603050405020304" pitchFamily="18" charset="0"/>
                <a:ea typeface="新細明體" panose="02020500000000000000" pitchFamily="18" charset="-120"/>
                <a:cs typeface="Mangal" panose="02040503050203030202" pitchFamily="18" charset="0"/>
              </a:rPr>
            </a:br>
            <a:endParaRPr lang="zh-TW" altLang="en-US" dirty="0"/>
          </a:p>
        </p:txBody>
      </p:sp>
      <p:sp>
        <p:nvSpPr>
          <p:cNvPr id="3" name="內容版面配置區 2">
            <a:extLst>
              <a:ext uri="{FF2B5EF4-FFF2-40B4-BE49-F238E27FC236}">
                <a16:creationId xmlns:a16="http://schemas.microsoft.com/office/drawing/2014/main" id="{FF9177F8-2ABB-4187-AC68-AB825E2DF654}"/>
              </a:ext>
            </a:extLst>
          </p:cNvPr>
          <p:cNvSpPr>
            <a:spLocks noGrp="1"/>
          </p:cNvSpPr>
          <p:nvPr>
            <p:ph idx="1"/>
          </p:nvPr>
        </p:nvSpPr>
        <p:spPr>
          <a:xfrm>
            <a:off x="1591734" y="1596709"/>
            <a:ext cx="8596668" cy="3880773"/>
          </a:xfrm>
        </p:spPr>
        <p:txBody>
          <a:bodyPr>
            <a:normAutofit lnSpcReduction="10000"/>
          </a:bodyPr>
          <a:lstStyle/>
          <a:p>
            <a:pPr marL="114300" indent="0">
              <a:buNone/>
            </a:pPr>
            <a:r>
              <a:rPr lang="en-US" altLang="zh-TW" sz="2800" b="1" kern="100" dirty="0">
                <a:solidFill>
                  <a:srgbClr val="000000"/>
                </a:solidFill>
                <a:effectLst/>
                <a:latin typeface="Times New Roman" panose="02020603050405020304" pitchFamily="18" charset="0"/>
                <a:ea typeface="新細明體" panose="02020500000000000000" pitchFamily="18" charset="-120"/>
                <a:cs typeface="Mangal" panose="02040503050203030202" pitchFamily="18" charset="0"/>
              </a:rPr>
              <a:t> </a:t>
            </a:r>
            <a:r>
              <a:rPr lang="en-US" altLang="zh-TW" sz="2800" kern="10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    </a:t>
            </a:r>
            <a:r>
              <a:rPr lang="zh-TW"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身為土身土長的臺灣人對於空氣汙染一定感同身受，尤其是每年冬天時中南部地區的霾害尤其嚴重，當然不只冬天，臺灣本地一年四季空氣汙染都很嚴重，我們就以此為靈感來源，製作出一個可以隨身攜帶的空氣品質監測系統，在空氣汙染過多時提醒我們將口罩戴上或者避免出門，當然就算是待在室內，空氣品質或多或少還是會受到室外影響，為了解決這個問題，我們決定製作一個空氣清淨機來解決室內空氣難以流通導致品質較差的問題。</a:t>
            </a:r>
            <a:endParaRPr lang="zh-TW" altLang="zh-TW" sz="2800" kern="100" dirty="0">
              <a:effectLst/>
              <a:latin typeface="Liberation Serif" panose="02020603050405020304" pitchFamily="18" charset="0"/>
              <a:ea typeface="新細明體" panose="02020500000000000000" pitchFamily="18" charset="-120"/>
              <a:cs typeface="Lucida Sans" panose="020B0602030504020204" pitchFamily="34" charset="0"/>
            </a:endParaRPr>
          </a:p>
          <a:p>
            <a:endParaRPr lang="zh-TW" altLang="en-US" dirty="0"/>
          </a:p>
        </p:txBody>
      </p:sp>
    </p:spTree>
    <p:extLst>
      <p:ext uri="{BB962C8B-B14F-4D97-AF65-F5344CB8AC3E}">
        <p14:creationId xmlns:p14="http://schemas.microsoft.com/office/powerpoint/2010/main" val="3767262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2AEC53-5DD1-4DB3-84EC-0807EA591B81}"/>
              </a:ext>
            </a:extLst>
          </p:cNvPr>
          <p:cNvSpPr>
            <a:spLocks noGrp="1"/>
          </p:cNvSpPr>
          <p:nvPr>
            <p:ph type="title"/>
          </p:nvPr>
        </p:nvSpPr>
        <p:spPr>
          <a:xfrm>
            <a:off x="0" y="0"/>
            <a:ext cx="12192000" cy="1320800"/>
          </a:xfrm>
        </p:spPr>
        <p:txBody>
          <a:bodyPr/>
          <a:lstStyle/>
          <a:p>
            <a:pPr algn="ctr"/>
            <a:r>
              <a:rPr lang="zh-TW" altLang="en-US" b="1" dirty="0">
                <a:solidFill>
                  <a:schemeClr val="tx1"/>
                </a:solidFill>
              </a:rPr>
              <a:t>參</a:t>
            </a:r>
            <a:r>
              <a:rPr lang="en-US" altLang="zh-TW" b="1" dirty="0">
                <a:solidFill>
                  <a:schemeClr val="tx1"/>
                </a:solidFill>
              </a:rPr>
              <a:t>.</a:t>
            </a:r>
            <a:r>
              <a:rPr lang="zh-TW" altLang="en-US" b="1" dirty="0">
                <a:solidFill>
                  <a:schemeClr val="tx1"/>
                </a:solidFill>
              </a:rPr>
              <a:t>研究目的</a:t>
            </a:r>
          </a:p>
        </p:txBody>
      </p:sp>
      <p:sp>
        <p:nvSpPr>
          <p:cNvPr id="3" name="內容版面配置區 2">
            <a:extLst>
              <a:ext uri="{FF2B5EF4-FFF2-40B4-BE49-F238E27FC236}">
                <a16:creationId xmlns:a16="http://schemas.microsoft.com/office/drawing/2014/main" id="{301E899F-9AAE-4FA1-A7F9-89D129848B03}"/>
              </a:ext>
            </a:extLst>
          </p:cNvPr>
          <p:cNvSpPr>
            <a:spLocks noGrp="1"/>
          </p:cNvSpPr>
          <p:nvPr>
            <p:ph idx="1"/>
          </p:nvPr>
        </p:nvSpPr>
        <p:spPr>
          <a:xfrm>
            <a:off x="0" y="1488613"/>
            <a:ext cx="10783738" cy="3880773"/>
          </a:xfrm>
        </p:spPr>
        <p:txBody>
          <a:bodyPr/>
          <a:lstStyle/>
          <a:p>
            <a:pPr marL="457200" lvl="1" indent="0">
              <a:lnSpc>
                <a:spcPct val="115000"/>
              </a:lnSpc>
              <a:buNone/>
            </a:pPr>
            <a:r>
              <a:rPr lang="en-US"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a:t>
            </a:r>
            <a:r>
              <a:rPr lang="zh-TW"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利用自製的空氣清淨機解決室內空氣品質不良的問題。</a:t>
            </a:r>
            <a:endParaRPr lang="zh-TW" altLang="zh-TW" sz="2800" kern="100" dirty="0">
              <a:effectLst/>
              <a:latin typeface="Liberation Serif" panose="02020603050405020304" pitchFamily="18" charset="0"/>
              <a:ea typeface="新細明體" panose="02020500000000000000" pitchFamily="18" charset="-120"/>
              <a:cs typeface="Mangal" panose="02040503050203030202" pitchFamily="18" charset="0"/>
            </a:endParaRPr>
          </a:p>
          <a:p>
            <a:pPr marL="457200" lvl="1" indent="0">
              <a:buNone/>
            </a:pPr>
            <a:r>
              <a:rPr lang="en-US"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r>
              <a:rPr lang="zh-TW"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利用感測器採樣</a:t>
            </a:r>
            <a:r>
              <a:rPr lang="en-US" altLang="zh-TW" sz="2800" kern="100" dirty="0">
                <a:solidFill>
                  <a:srgbClr val="000000"/>
                </a:solidFill>
                <a:effectLst/>
                <a:latin typeface="Times New Roman" panose="02020603050405020304" pitchFamily="18" charset="0"/>
                <a:ea typeface="新細明體" panose="02020500000000000000" pitchFamily="18" charset="-120"/>
                <a:cs typeface="Mangal" panose="02040503050203030202" pitchFamily="18" charset="0"/>
              </a:rPr>
              <a:t>co₂</a:t>
            </a:r>
            <a:r>
              <a:rPr lang="zh-TW"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2800" kern="100" dirty="0">
                <a:solidFill>
                  <a:srgbClr val="000000"/>
                </a:solidFill>
                <a:effectLst/>
                <a:latin typeface="Times New Roman" panose="02020603050405020304" pitchFamily="18" charset="0"/>
                <a:ea typeface="新細明體" panose="02020500000000000000" pitchFamily="18" charset="-120"/>
                <a:cs typeface="Mangal" panose="02040503050203030202" pitchFamily="18" charset="0"/>
              </a:rPr>
              <a:t>pm2.5</a:t>
            </a:r>
            <a:r>
              <a:rPr lang="zh-TW"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等數據做後期採樣分析。</a:t>
            </a:r>
            <a:endParaRPr lang="zh-TW" altLang="zh-TW" sz="2800" kern="100" dirty="0">
              <a:effectLst/>
              <a:latin typeface="Liberation Serif" panose="02020603050405020304" pitchFamily="18" charset="0"/>
              <a:ea typeface="新細明體" panose="02020500000000000000" pitchFamily="18" charset="-120"/>
              <a:cs typeface="Mangal" panose="02040503050203030202" pitchFamily="18" charset="0"/>
            </a:endParaRPr>
          </a:p>
          <a:p>
            <a:pPr marL="457200" lvl="1" indent="0">
              <a:lnSpc>
                <a:spcPct val="115000"/>
              </a:lnSpc>
              <a:buNone/>
            </a:pPr>
            <a:r>
              <a:rPr lang="en-US"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a:t>
            </a:r>
            <a:r>
              <a:rPr lang="zh-TW" altLang="zh-TW" sz="2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利用測得的數據決定空氣清淨機是否啟動，研究軟硬體的結合。</a:t>
            </a:r>
            <a:endParaRPr lang="zh-TW" altLang="zh-TW" sz="2800" kern="100" dirty="0">
              <a:effectLst/>
              <a:latin typeface="Liberation Serif" panose="02020603050405020304" pitchFamily="18" charset="0"/>
              <a:ea typeface="新細明體" panose="02020500000000000000" pitchFamily="18" charset="-120"/>
              <a:cs typeface="Mangal" panose="02040503050203030202" pitchFamily="18" charset="0"/>
            </a:endParaRPr>
          </a:p>
          <a:p>
            <a:endParaRPr lang="zh-TW" altLang="en-US" dirty="0"/>
          </a:p>
        </p:txBody>
      </p:sp>
    </p:spTree>
    <p:extLst>
      <p:ext uri="{BB962C8B-B14F-4D97-AF65-F5344CB8AC3E}">
        <p14:creationId xmlns:p14="http://schemas.microsoft.com/office/powerpoint/2010/main" val="1643576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9D74EC-21C8-40FE-AAC4-A0DD77E0E347}"/>
              </a:ext>
            </a:extLst>
          </p:cNvPr>
          <p:cNvSpPr>
            <a:spLocks noGrp="1"/>
          </p:cNvSpPr>
          <p:nvPr>
            <p:ph type="title"/>
          </p:nvPr>
        </p:nvSpPr>
        <p:spPr>
          <a:xfrm>
            <a:off x="0" y="0"/>
            <a:ext cx="12192000" cy="1320800"/>
          </a:xfrm>
        </p:spPr>
        <p:txBody>
          <a:bodyPr/>
          <a:lstStyle/>
          <a:p>
            <a:pPr algn="ctr"/>
            <a:r>
              <a:rPr lang="zh-TW" altLang="en-US" b="1" dirty="0">
                <a:solidFill>
                  <a:schemeClr val="tx1"/>
                </a:solidFill>
              </a:rPr>
              <a:t>肆</a:t>
            </a:r>
            <a:r>
              <a:rPr lang="en-US" altLang="zh-TW" b="1" dirty="0">
                <a:solidFill>
                  <a:schemeClr val="tx1"/>
                </a:solidFill>
              </a:rPr>
              <a:t>.</a:t>
            </a:r>
            <a:r>
              <a:rPr lang="zh-TW" altLang="en-US" b="1" dirty="0">
                <a:solidFill>
                  <a:schemeClr val="tx1"/>
                </a:solidFill>
              </a:rPr>
              <a:t>研究設備及器材</a:t>
            </a:r>
          </a:p>
        </p:txBody>
      </p:sp>
      <p:pic>
        <p:nvPicPr>
          <p:cNvPr id="5" name="內容版面配置區 4">
            <a:extLst>
              <a:ext uri="{FF2B5EF4-FFF2-40B4-BE49-F238E27FC236}">
                <a16:creationId xmlns:a16="http://schemas.microsoft.com/office/drawing/2014/main" id="{535ECE2B-B7F8-4A7A-819F-93D438E3D6E0}"/>
              </a:ext>
            </a:extLst>
          </p:cNvPr>
          <p:cNvPicPr>
            <a:picLocks noGrp="1" noChangeAspect="1"/>
          </p:cNvPicPr>
          <p:nvPr>
            <p:ph idx="1"/>
          </p:nvPr>
        </p:nvPicPr>
        <p:blipFill>
          <a:blip r:embed="rId2"/>
          <a:stretch>
            <a:fillRect/>
          </a:stretch>
        </p:blipFill>
        <p:spPr>
          <a:xfrm>
            <a:off x="2204473" y="734784"/>
            <a:ext cx="7783053" cy="5859993"/>
          </a:xfrm>
        </p:spPr>
      </p:pic>
    </p:spTree>
    <p:extLst>
      <p:ext uri="{BB962C8B-B14F-4D97-AF65-F5344CB8AC3E}">
        <p14:creationId xmlns:p14="http://schemas.microsoft.com/office/powerpoint/2010/main" val="151770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775B44-1D35-4FE7-81A4-E1EDE476F96D}"/>
              </a:ext>
            </a:extLst>
          </p:cNvPr>
          <p:cNvSpPr>
            <a:spLocks noGrp="1"/>
          </p:cNvSpPr>
          <p:nvPr>
            <p:ph idx="1"/>
          </p:nvPr>
        </p:nvSpPr>
        <p:spPr>
          <a:xfrm>
            <a:off x="100285" y="902334"/>
            <a:ext cx="8596668" cy="5704011"/>
          </a:xfrm>
        </p:spPr>
        <p:txBody>
          <a:bodyPr/>
          <a:lstStyle/>
          <a:p>
            <a:pPr marL="0" indent="0">
              <a:buNone/>
            </a:pPr>
            <a:r>
              <a:rPr lang="en-US" altLang="zh-TW" sz="2000" kern="10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en-US" sz="2000" kern="10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一</a:t>
            </a:r>
            <a:r>
              <a:rPr lang="en-US" altLang="zh-TW" sz="2200" kern="100" dirty="0">
                <a:solidFill>
                  <a:srgbClr val="000000"/>
                </a:solidFill>
                <a:effectLst/>
                <a:latin typeface="Times New Roman" panose="02020603050405020304" pitchFamily="18" charset="0"/>
                <a:ea typeface="新細明體" panose="02020500000000000000" pitchFamily="18" charset="-120"/>
                <a:cs typeface="Lucida Sans" panose="020B0602030504020204" pitchFamily="34" charset="0"/>
              </a:rPr>
              <a:t>)</a:t>
            </a:r>
            <a:r>
              <a:rPr lang="zh-TW" altLang="zh-TW" sz="22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研究過程流程圖</a:t>
            </a:r>
            <a:endParaRPr lang="zh-TW" altLang="zh-TW" sz="2200" kern="100" dirty="0">
              <a:effectLst/>
              <a:latin typeface="Liberation Serif" panose="02020603050405020304" pitchFamily="18" charset="0"/>
              <a:ea typeface="新細明體" panose="02020500000000000000" pitchFamily="18" charset="-120"/>
              <a:cs typeface="Lucida Sans" panose="020B0602030504020204" pitchFamily="34" charset="0"/>
            </a:endParaRPr>
          </a:p>
          <a:p>
            <a:pPr marL="0" indent="0">
              <a:buNone/>
            </a:pPr>
            <a:endParaRPr lang="zh-TW" altLang="en-US" dirty="0"/>
          </a:p>
        </p:txBody>
      </p:sp>
      <p:pic>
        <p:nvPicPr>
          <p:cNvPr id="5" name="圖片 4">
            <a:extLst>
              <a:ext uri="{FF2B5EF4-FFF2-40B4-BE49-F238E27FC236}">
                <a16:creationId xmlns:a16="http://schemas.microsoft.com/office/drawing/2014/main" id="{91DB4A41-8FA6-4CEE-AA8E-FAA91E71F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797" y="1320146"/>
            <a:ext cx="5958840" cy="5158740"/>
          </a:xfrm>
          <a:prstGeom prst="rect">
            <a:avLst/>
          </a:prstGeom>
        </p:spPr>
      </p:pic>
      <p:sp>
        <p:nvSpPr>
          <p:cNvPr id="6" name="文字方塊 5">
            <a:extLst>
              <a:ext uri="{FF2B5EF4-FFF2-40B4-BE49-F238E27FC236}">
                <a16:creationId xmlns:a16="http://schemas.microsoft.com/office/drawing/2014/main" id="{B143CA4A-6655-456B-B6B3-588315708B62}"/>
              </a:ext>
            </a:extLst>
          </p:cNvPr>
          <p:cNvSpPr txBox="1"/>
          <p:nvPr/>
        </p:nvSpPr>
        <p:spPr>
          <a:xfrm>
            <a:off x="2925193" y="194448"/>
            <a:ext cx="6098958" cy="707886"/>
          </a:xfrm>
          <a:prstGeom prst="rect">
            <a:avLst/>
          </a:prstGeom>
          <a:noFill/>
        </p:spPr>
        <p:txBody>
          <a:bodyPr wrap="square">
            <a:spAutoFit/>
          </a:bodyPr>
          <a:lstStyle/>
          <a:p>
            <a:r>
              <a:rPr lang="zh-TW" altLang="en-US" sz="4000" b="1" dirty="0">
                <a:solidFill>
                  <a:schemeClr val="tx1"/>
                </a:solidFill>
              </a:rPr>
              <a:t>伍</a:t>
            </a:r>
            <a:r>
              <a:rPr lang="en-US" altLang="zh-TW" sz="4000" b="1" dirty="0">
                <a:solidFill>
                  <a:schemeClr val="tx1"/>
                </a:solidFill>
              </a:rPr>
              <a:t>.</a:t>
            </a:r>
            <a:r>
              <a:rPr lang="zh-TW" altLang="en-US" sz="4000" b="1" dirty="0">
                <a:solidFill>
                  <a:schemeClr val="tx1"/>
                </a:solidFill>
              </a:rPr>
              <a:t>研究過程與方法</a:t>
            </a:r>
            <a:endParaRPr lang="zh-TW" altLang="en-US" sz="4000" dirty="0"/>
          </a:p>
        </p:txBody>
      </p:sp>
    </p:spTree>
    <p:extLst>
      <p:ext uri="{BB962C8B-B14F-4D97-AF65-F5344CB8AC3E}">
        <p14:creationId xmlns:p14="http://schemas.microsoft.com/office/powerpoint/2010/main" val="96847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05B1D62-214F-42AF-8097-AB9D5703A774}"/>
              </a:ext>
            </a:extLst>
          </p:cNvPr>
          <p:cNvSpPr>
            <a:spLocks noGrp="1"/>
          </p:cNvSpPr>
          <p:nvPr>
            <p:ph idx="1"/>
          </p:nvPr>
        </p:nvSpPr>
        <p:spPr>
          <a:xfrm>
            <a:off x="0" y="0"/>
            <a:ext cx="12192000" cy="6857999"/>
          </a:xfrm>
        </p:spPr>
        <p:txBody>
          <a:bodyPr/>
          <a:lstStyle/>
          <a:p>
            <a:pPr marL="0" indent="0">
              <a:buNone/>
            </a:pPr>
            <a:r>
              <a:rPr lang="en-US" altLang="zh-TW" sz="2200" dirty="0"/>
              <a:t>(</a:t>
            </a:r>
            <a:r>
              <a:rPr lang="zh-TW" altLang="en-US" sz="2200" dirty="0"/>
              <a:t>二</a:t>
            </a:r>
            <a:r>
              <a:rPr lang="en-US" altLang="zh-TW" sz="2200" dirty="0"/>
              <a:t>)</a:t>
            </a:r>
            <a:r>
              <a:rPr lang="zh-TW" altLang="en-US" sz="2200" dirty="0"/>
              <a:t>研究過程</a:t>
            </a:r>
            <a:endParaRPr lang="en-US" altLang="zh-TW" sz="2200" dirty="0"/>
          </a:p>
          <a:p>
            <a:pPr marL="0" indent="0">
              <a:buNone/>
            </a:pPr>
            <a:r>
              <a:rPr lang="zh-TW" altLang="en-US" sz="2000" dirty="0"/>
              <a:t>一、製作流程</a:t>
            </a:r>
          </a:p>
        </p:txBody>
      </p:sp>
      <p:graphicFrame>
        <p:nvGraphicFramePr>
          <p:cNvPr id="5" name="表格 5">
            <a:extLst>
              <a:ext uri="{FF2B5EF4-FFF2-40B4-BE49-F238E27FC236}">
                <a16:creationId xmlns:a16="http://schemas.microsoft.com/office/drawing/2014/main" id="{2010367D-BD8A-474D-9053-93293FF1ECC3}"/>
              </a:ext>
            </a:extLst>
          </p:cNvPr>
          <p:cNvGraphicFramePr>
            <a:graphicFrameLocks noGrp="1"/>
          </p:cNvGraphicFramePr>
          <p:nvPr>
            <p:extLst>
              <p:ext uri="{D42A27DB-BD31-4B8C-83A1-F6EECF244321}">
                <p14:modId xmlns:p14="http://schemas.microsoft.com/office/powerpoint/2010/main" val="1362708738"/>
              </p:ext>
            </p:extLst>
          </p:nvPr>
        </p:nvGraphicFramePr>
        <p:xfrm>
          <a:off x="537411" y="856527"/>
          <a:ext cx="8683709" cy="5920601"/>
        </p:xfrm>
        <a:graphic>
          <a:graphicData uri="http://schemas.openxmlformats.org/drawingml/2006/table">
            <a:tbl>
              <a:tblPr firstRow="1" bandRow="1">
                <a:tableStyleId>{5940675A-B579-460E-94D1-54222C63F5DA}</a:tableStyleId>
              </a:tblPr>
              <a:tblGrid>
                <a:gridCol w="4235997">
                  <a:extLst>
                    <a:ext uri="{9D8B030D-6E8A-4147-A177-3AD203B41FA5}">
                      <a16:colId xmlns:a16="http://schemas.microsoft.com/office/drawing/2014/main" val="2174149991"/>
                    </a:ext>
                  </a:extLst>
                </a:gridCol>
                <a:gridCol w="4447712">
                  <a:extLst>
                    <a:ext uri="{9D8B030D-6E8A-4147-A177-3AD203B41FA5}">
                      <a16:colId xmlns:a16="http://schemas.microsoft.com/office/drawing/2014/main" val="2003892784"/>
                    </a:ext>
                  </a:extLst>
                </a:gridCol>
              </a:tblGrid>
              <a:tr h="299395">
                <a:tc>
                  <a:txBody>
                    <a:bodyPr/>
                    <a:lstStyle/>
                    <a:p>
                      <a:r>
                        <a:rPr lang="zh-TW" altLang="en-US" b="0" dirty="0"/>
                        <a:t>編寫程式</a:t>
                      </a:r>
                    </a:p>
                  </a:txBody>
                  <a:tcPr/>
                </a:tc>
                <a:tc>
                  <a:txBody>
                    <a:bodyPr/>
                    <a:lstStyle/>
                    <a:p>
                      <a:r>
                        <a:rPr lang="zh-TW" altLang="en-US" b="0" dirty="0"/>
                        <a:t>繪製電路板</a:t>
                      </a:r>
                    </a:p>
                  </a:txBody>
                  <a:tcPr/>
                </a:tc>
                <a:extLst>
                  <a:ext uri="{0D108BD9-81ED-4DB2-BD59-A6C34878D82A}">
                    <a16:rowId xmlns:a16="http://schemas.microsoft.com/office/drawing/2014/main" val="4060313338"/>
                  </a:ext>
                </a:extLst>
              </a:tr>
              <a:tr h="370840">
                <a:tc>
                  <a:txBody>
                    <a:bodyPr/>
                    <a:lstStyle/>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a:txBody>
                  <a:tcPr/>
                </a:tc>
                <a:tc>
                  <a:txBody>
                    <a:bodyPr/>
                    <a:lstStyle/>
                    <a:p>
                      <a:endParaRPr lang="zh-TW" altLang="en-US" dirty="0"/>
                    </a:p>
                  </a:txBody>
                  <a:tcPr/>
                </a:tc>
                <a:extLst>
                  <a:ext uri="{0D108BD9-81ED-4DB2-BD59-A6C34878D82A}">
                    <a16:rowId xmlns:a16="http://schemas.microsoft.com/office/drawing/2014/main" val="2639439955"/>
                  </a:ext>
                </a:extLst>
              </a:tr>
              <a:tr h="370840">
                <a:tc gridSpan="2">
                  <a:txBody>
                    <a:bodyPr/>
                    <a:lstStyle/>
                    <a:p>
                      <a:pPr algn="ctr"/>
                      <a:r>
                        <a:rPr lang="zh-TW" altLang="en-US" dirty="0"/>
                        <a:t>繪製</a:t>
                      </a:r>
                      <a:r>
                        <a:rPr lang="en-US" altLang="zh-TW" dirty="0"/>
                        <a:t>3D</a:t>
                      </a:r>
                      <a:r>
                        <a:rPr lang="zh-TW" altLang="en-US" dirty="0"/>
                        <a:t>外殼</a:t>
                      </a:r>
                    </a:p>
                  </a:txBody>
                  <a:tcPr/>
                </a:tc>
                <a:tc hMerge="1">
                  <a:txBody>
                    <a:bodyPr/>
                    <a:lstStyle/>
                    <a:p>
                      <a:endParaRPr lang="zh-TW" altLang="en-US" dirty="0"/>
                    </a:p>
                  </a:txBody>
                  <a:tcPr/>
                </a:tc>
                <a:extLst>
                  <a:ext uri="{0D108BD9-81ED-4DB2-BD59-A6C34878D82A}">
                    <a16:rowId xmlns:a16="http://schemas.microsoft.com/office/drawing/2014/main" val="3529719754"/>
                  </a:ext>
                </a:extLst>
              </a:tr>
              <a:tr h="2349361">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602435326"/>
                  </a:ext>
                </a:extLst>
              </a:tr>
            </a:tbl>
          </a:graphicData>
        </a:graphic>
      </p:graphicFrame>
      <p:pic>
        <p:nvPicPr>
          <p:cNvPr id="7" name="image2.jpg">
            <a:extLst>
              <a:ext uri="{FF2B5EF4-FFF2-40B4-BE49-F238E27FC236}">
                <a16:creationId xmlns:a16="http://schemas.microsoft.com/office/drawing/2014/main" id="{5B1181C4-7B5A-4E37-A6DD-2F2500A9E827}"/>
              </a:ext>
            </a:extLst>
          </p:cNvPr>
          <p:cNvPicPr/>
          <p:nvPr/>
        </p:nvPicPr>
        <p:blipFill rotWithShape="1">
          <a:blip r:embed="rId2"/>
          <a:srcRect l="4204"/>
          <a:stretch/>
        </p:blipFill>
        <p:spPr bwMode="auto">
          <a:xfrm>
            <a:off x="754933" y="1355048"/>
            <a:ext cx="3773010" cy="2513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8" name="image1.jpg">
            <a:extLst>
              <a:ext uri="{FF2B5EF4-FFF2-40B4-BE49-F238E27FC236}">
                <a16:creationId xmlns:a16="http://schemas.microsoft.com/office/drawing/2014/main" id="{FC3DEE32-7599-4A2C-B793-B7560716E857}"/>
              </a:ext>
            </a:extLst>
          </p:cNvPr>
          <p:cNvPicPr/>
          <p:nvPr/>
        </p:nvPicPr>
        <p:blipFill>
          <a:blip r:embed="rId3"/>
          <a:srcRect/>
          <a:stretch>
            <a:fillRect/>
          </a:stretch>
        </p:blipFill>
        <p:spPr>
          <a:xfrm>
            <a:off x="5170256" y="1261641"/>
            <a:ext cx="3773010" cy="2606709"/>
          </a:xfrm>
          <a:prstGeom prst="rect">
            <a:avLst/>
          </a:prstGeom>
          <a:ln/>
        </p:spPr>
      </p:pic>
      <p:pic>
        <p:nvPicPr>
          <p:cNvPr id="9" name="image26.jpg">
            <a:extLst>
              <a:ext uri="{FF2B5EF4-FFF2-40B4-BE49-F238E27FC236}">
                <a16:creationId xmlns:a16="http://schemas.microsoft.com/office/drawing/2014/main" id="{354C63A1-B53B-437C-8BA4-0CDB05712BD4}"/>
              </a:ext>
            </a:extLst>
          </p:cNvPr>
          <p:cNvPicPr/>
          <p:nvPr/>
        </p:nvPicPr>
        <p:blipFill>
          <a:blip r:embed="rId4"/>
          <a:srcRect/>
          <a:stretch>
            <a:fillRect/>
          </a:stretch>
        </p:blipFill>
        <p:spPr>
          <a:xfrm>
            <a:off x="1136180" y="4450310"/>
            <a:ext cx="3010516" cy="2260453"/>
          </a:xfrm>
          <a:prstGeom prst="rect">
            <a:avLst/>
          </a:prstGeom>
          <a:ln/>
        </p:spPr>
      </p:pic>
      <p:pic>
        <p:nvPicPr>
          <p:cNvPr id="10" name="image13.jpg">
            <a:extLst>
              <a:ext uri="{FF2B5EF4-FFF2-40B4-BE49-F238E27FC236}">
                <a16:creationId xmlns:a16="http://schemas.microsoft.com/office/drawing/2014/main" id="{B4A0EAC9-C26C-476B-B9BA-8B92E3AE1980}"/>
              </a:ext>
            </a:extLst>
          </p:cNvPr>
          <p:cNvPicPr/>
          <p:nvPr/>
        </p:nvPicPr>
        <p:blipFill>
          <a:blip r:embed="rId5"/>
          <a:srcRect/>
          <a:stretch>
            <a:fillRect/>
          </a:stretch>
        </p:blipFill>
        <p:spPr>
          <a:xfrm>
            <a:off x="5864057" y="4409993"/>
            <a:ext cx="1710706" cy="2218310"/>
          </a:xfrm>
          <a:prstGeom prst="rect">
            <a:avLst/>
          </a:prstGeom>
          <a:ln/>
        </p:spPr>
      </p:pic>
    </p:spTree>
    <p:extLst>
      <p:ext uri="{BB962C8B-B14F-4D97-AF65-F5344CB8AC3E}">
        <p14:creationId xmlns:p14="http://schemas.microsoft.com/office/powerpoint/2010/main" val="222378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B96CABBB-99E8-4911-8448-9570FBA3CCDC}"/>
              </a:ext>
            </a:extLst>
          </p:cNvPr>
          <p:cNvGraphicFramePr>
            <a:graphicFrameLocks noGrp="1"/>
          </p:cNvGraphicFramePr>
          <p:nvPr>
            <p:ph idx="1"/>
            <p:extLst>
              <p:ext uri="{D42A27DB-BD31-4B8C-83A1-F6EECF244321}">
                <p14:modId xmlns:p14="http://schemas.microsoft.com/office/powerpoint/2010/main" val="1969673577"/>
              </p:ext>
            </p:extLst>
          </p:nvPr>
        </p:nvGraphicFramePr>
        <p:xfrm>
          <a:off x="689438" y="196770"/>
          <a:ext cx="8596312" cy="6053559"/>
        </p:xfrm>
        <a:graphic>
          <a:graphicData uri="http://schemas.openxmlformats.org/drawingml/2006/table">
            <a:tbl>
              <a:tblPr firstRow="1" bandRow="1">
                <a:tableStyleId>{5940675A-B579-460E-94D1-54222C63F5DA}</a:tableStyleId>
              </a:tblPr>
              <a:tblGrid>
                <a:gridCol w="4298156">
                  <a:extLst>
                    <a:ext uri="{9D8B030D-6E8A-4147-A177-3AD203B41FA5}">
                      <a16:colId xmlns:a16="http://schemas.microsoft.com/office/drawing/2014/main" val="2400538549"/>
                    </a:ext>
                  </a:extLst>
                </a:gridCol>
                <a:gridCol w="4298156">
                  <a:extLst>
                    <a:ext uri="{9D8B030D-6E8A-4147-A177-3AD203B41FA5}">
                      <a16:colId xmlns:a16="http://schemas.microsoft.com/office/drawing/2014/main" val="1038358727"/>
                    </a:ext>
                  </a:extLst>
                </a:gridCol>
              </a:tblGrid>
              <a:tr h="416688">
                <a:tc gridSpan="2">
                  <a:txBody>
                    <a:bodyPr/>
                    <a:lstStyle/>
                    <a:p>
                      <a:pPr algn="ctr"/>
                      <a:r>
                        <a:rPr lang="en-US" altLang="zh-TW" dirty="0">
                          <a:latin typeface="+mn-ea"/>
                          <a:ea typeface="+mn-ea"/>
                        </a:rPr>
                        <a:t>3D</a:t>
                      </a:r>
                      <a:r>
                        <a:rPr lang="zh-TW" altLang="en-US" dirty="0">
                          <a:latin typeface="+mn-ea"/>
                          <a:ea typeface="+mn-ea"/>
                        </a:rPr>
                        <a:t>列印</a:t>
                      </a:r>
                    </a:p>
                  </a:txBody>
                  <a:tcPr/>
                </a:tc>
                <a:tc hMerge="1">
                  <a:txBody>
                    <a:bodyPr/>
                    <a:lstStyle/>
                    <a:p>
                      <a:endParaRPr lang="zh-TW" altLang="en-US" dirty="0"/>
                    </a:p>
                  </a:txBody>
                  <a:tcPr/>
                </a:tc>
                <a:extLst>
                  <a:ext uri="{0D108BD9-81ED-4DB2-BD59-A6C34878D82A}">
                    <a16:rowId xmlns:a16="http://schemas.microsoft.com/office/drawing/2014/main" val="567296481"/>
                  </a:ext>
                </a:extLst>
              </a:tr>
              <a:tr h="2569580">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301563797"/>
                  </a:ext>
                </a:extLst>
              </a:tr>
              <a:tr h="405114">
                <a:tc>
                  <a:txBody>
                    <a:bodyPr/>
                    <a:lstStyle/>
                    <a:p>
                      <a:pPr algn="ctr"/>
                      <a:r>
                        <a:rPr lang="zh-TW" altLang="zh-TW" sz="1800" kern="1200" dirty="0">
                          <a:solidFill>
                            <a:schemeClr val="tx1"/>
                          </a:solidFill>
                          <a:effectLst/>
                          <a:latin typeface="+mn-lt"/>
                          <a:ea typeface="+mn-ea"/>
                          <a:cs typeface="+mn-cs"/>
                        </a:rPr>
                        <a:t>程式故障排除</a:t>
                      </a:r>
                      <a:endParaRPr lang="zh-TW" altLang="en-US" dirty="0"/>
                    </a:p>
                  </a:txBody>
                  <a:tcPr/>
                </a:tc>
                <a:tc>
                  <a:txBody>
                    <a:bodyPr/>
                    <a:lstStyle/>
                    <a:p>
                      <a:pPr algn="ctr"/>
                      <a:r>
                        <a:rPr lang="en-US" altLang="zh-TW" sz="1800" kern="1200" dirty="0">
                          <a:solidFill>
                            <a:schemeClr val="tx1"/>
                          </a:solidFill>
                          <a:effectLst/>
                          <a:latin typeface="+mn-lt"/>
                          <a:ea typeface="+mn-ea"/>
                          <a:cs typeface="+mn-cs"/>
                        </a:rPr>
                        <a:t>3D</a:t>
                      </a:r>
                      <a:r>
                        <a:rPr lang="zh-TW" altLang="zh-TW" sz="1800" kern="1200" dirty="0">
                          <a:solidFill>
                            <a:schemeClr val="tx1"/>
                          </a:solidFill>
                          <a:effectLst/>
                          <a:latin typeface="+mn-lt"/>
                          <a:ea typeface="+mn-ea"/>
                          <a:cs typeface="+mn-cs"/>
                        </a:rPr>
                        <a:t>列印機故障排除</a:t>
                      </a:r>
                      <a:endParaRPr lang="zh-TW" altLang="en-US" dirty="0"/>
                    </a:p>
                  </a:txBody>
                  <a:tcPr/>
                </a:tc>
                <a:extLst>
                  <a:ext uri="{0D108BD9-81ED-4DB2-BD59-A6C34878D82A}">
                    <a16:rowId xmlns:a16="http://schemas.microsoft.com/office/drawing/2014/main" val="3143086900"/>
                  </a:ext>
                </a:extLst>
              </a:tr>
              <a:tr h="2662177">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2526984161"/>
                  </a:ext>
                </a:extLst>
              </a:tr>
            </a:tbl>
          </a:graphicData>
        </a:graphic>
      </p:graphicFrame>
      <p:pic>
        <p:nvPicPr>
          <p:cNvPr id="6" name="image12.jpg">
            <a:extLst>
              <a:ext uri="{FF2B5EF4-FFF2-40B4-BE49-F238E27FC236}">
                <a16:creationId xmlns:a16="http://schemas.microsoft.com/office/drawing/2014/main" id="{7809873F-A7E8-40DA-821C-A08FC31B9793}"/>
              </a:ext>
            </a:extLst>
          </p:cNvPr>
          <p:cNvPicPr/>
          <p:nvPr/>
        </p:nvPicPr>
        <p:blipFill>
          <a:blip r:embed="rId2"/>
          <a:srcRect/>
          <a:stretch>
            <a:fillRect/>
          </a:stretch>
        </p:blipFill>
        <p:spPr>
          <a:xfrm>
            <a:off x="1267950" y="681940"/>
            <a:ext cx="3276600" cy="2371725"/>
          </a:xfrm>
          <a:prstGeom prst="rect">
            <a:avLst/>
          </a:prstGeom>
          <a:ln/>
        </p:spPr>
      </p:pic>
      <p:pic>
        <p:nvPicPr>
          <p:cNvPr id="7" name="image30.jpg">
            <a:extLst>
              <a:ext uri="{FF2B5EF4-FFF2-40B4-BE49-F238E27FC236}">
                <a16:creationId xmlns:a16="http://schemas.microsoft.com/office/drawing/2014/main" id="{956640E9-6E91-4B65-826F-01B708AEBD73}"/>
              </a:ext>
            </a:extLst>
          </p:cNvPr>
          <p:cNvPicPr/>
          <p:nvPr/>
        </p:nvPicPr>
        <p:blipFill>
          <a:blip r:embed="rId3"/>
          <a:srcRect/>
          <a:stretch>
            <a:fillRect/>
          </a:stretch>
        </p:blipFill>
        <p:spPr>
          <a:xfrm>
            <a:off x="6259701" y="681940"/>
            <a:ext cx="1935174" cy="2371725"/>
          </a:xfrm>
          <a:prstGeom prst="rect">
            <a:avLst/>
          </a:prstGeom>
          <a:ln/>
        </p:spPr>
      </p:pic>
      <p:pic>
        <p:nvPicPr>
          <p:cNvPr id="8" name="image15.jpg">
            <a:extLst>
              <a:ext uri="{FF2B5EF4-FFF2-40B4-BE49-F238E27FC236}">
                <a16:creationId xmlns:a16="http://schemas.microsoft.com/office/drawing/2014/main" id="{9C959440-0574-41C5-9E61-388F7430B253}"/>
              </a:ext>
            </a:extLst>
          </p:cNvPr>
          <p:cNvPicPr/>
          <p:nvPr/>
        </p:nvPicPr>
        <p:blipFill>
          <a:blip r:embed="rId4"/>
          <a:srcRect/>
          <a:stretch>
            <a:fillRect/>
          </a:stretch>
        </p:blipFill>
        <p:spPr>
          <a:xfrm>
            <a:off x="1159458" y="3721839"/>
            <a:ext cx="3276600" cy="2454222"/>
          </a:xfrm>
          <a:prstGeom prst="rect">
            <a:avLst/>
          </a:prstGeom>
          <a:ln/>
        </p:spPr>
      </p:pic>
      <p:pic>
        <p:nvPicPr>
          <p:cNvPr id="9" name="image4.jpg">
            <a:extLst>
              <a:ext uri="{FF2B5EF4-FFF2-40B4-BE49-F238E27FC236}">
                <a16:creationId xmlns:a16="http://schemas.microsoft.com/office/drawing/2014/main" id="{9285C4B3-1504-4C05-9EA7-335691852730}"/>
              </a:ext>
            </a:extLst>
          </p:cNvPr>
          <p:cNvPicPr/>
          <p:nvPr/>
        </p:nvPicPr>
        <p:blipFill>
          <a:blip r:embed="rId5"/>
          <a:srcRect/>
          <a:stretch>
            <a:fillRect/>
          </a:stretch>
        </p:blipFill>
        <p:spPr>
          <a:xfrm>
            <a:off x="5504567" y="3647569"/>
            <a:ext cx="3531209" cy="2454222"/>
          </a:xfrm>
          <a:prstGeom prst="rect">
            <a:avLst/>
          </a:prstGeom>
          <a:ln/>
        </p:spPr>
      </p:pic>
    </p:spTree>
    <p:extLst>
      <p:ext uri="{BB962C8B-B14F-4D97-AF65-F5344CB8AC3E}">
        <p14:creationId xmlns:p14="http://schemas.microsoft.com/office/powerpoint/2010/main" val="1175474979"/>
      </p:ext>
    </p:extLst>
  </p:cSld>
  <p:clrMapOvr>
    <a:masterClrMapping/>
  </p:clrMapOvr>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162</TotalTime>
  <Words>1334</Words>
  <Application>Microsoft Office PowerPoint</Application>
  <PresentationFormat>寬螢幕</PresentationFormat>
  <Paragraphs>110</Paragraphs>
  <Slides>28</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28</vt:i4>
      </vt:variant>
    </vt:vector>
  </HeadingPairs>
  <TitlesOfParts>
    <vt:vector size="35" baseType="lpstr">
      <vt:lpstr>Liberation Serif</vt:lpstr>
      <vt:lpstr>微軟正黑體</vt:lpstr>
      <vt:lpstr>Arial</vt:lpstr>
      <vt:lpstr>Times New Roman</vt:lpstr>
      <vt:lpstr>Trebuchet MS</vt:lpstr>
      <vt:lpstr>Wingdings 3</vt:lpstr>
      <vt:lpstr>多面向</vt:lpstr>
      <vt:lpstr>找出看不見的殺手 — 空氣汙染監測系統</vt:lpstr>
      <vt:lpstr>目錄</vt:lpstr>
      <vt:lpstr>壹.摘要 </vt:lpstr>
      <vt:lpstr>貳.研究動機 </vt:lpstr>
      <vt:lpstr>參.研究目的</vt:lpstr>
      <vt:lpstr>肆.研究設備及器材</vt:lpstr>
      <vt:lpstr>PowerPoint 簡報</vt:lpstr>
      <vt:lpstr>PowerPoint 簡報</vt:lpstr>
      <vt:lpstr>PowerPoint 簡報</vt:lpstr>
      <vt:lpstr>PowerPoint 簡報</vt:lpstr>
      <vt:lpstr>二、測試 </vt:lpstr>
      <vt:lpstr>三、數據統整</vt:lpstr>
      <vt:lpstr>PowerPoint 簡報</vt:lpstr>
      <vt:lpstr>PowerPoint 簡報</vt:lpstr>
      <vt:lpstr>PowerPoint 簡報</vt:lpstr>
      <vt:lpstr>空氣品質測試畫面： </vt:lpstr>
      <vt:lpstr>陸、成品 </vt:lpstr>
      <vt:lpstr>PowerPoint 簡報</vt:lpstr>
      <vt:lpstr>(一)螢幕顯示</vt:lpstr>
      <vt:lpstr>(二)空氣盒子也有裝設記憶卡，方便後續觀測及分析</vt:lpstr>
      <vt:lpstr>(三).將空氣盒子連線至WiFi就可透過MQTT協定在網站即APP上觀測即時數據網站觀測： </vt:lpstr>
      <vt:lpstr>(四).手機APP監測: 方便使用者隨時觀測數據 </vt:lpstr>
      <vt:lpstr>(五).連網後若是空氣品質過差則會傳LINE通知提醒: LINE傳送訊息裡包括PM2.5、PM1.0、PM10、CO₂及溫度數值 </vt:lpstr>
      <vt:lpstr>(六).當空氣品質不佳時，可利用手機遙控開啟或關閉，也可自行決定轉速 </vt:lpstr>
      <vt:lpstr>柒、結論 </vt:lpstr>
      <vt:lpstr>捌、參考資料  </vt:lpstr>
      <vt:lpstr>PowerPoint 簡報</vt:lpstr>
      <vt:lpstr>   謝謝觀賞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鍾 恩貴</dc:creator>
  <cp:lastModifiedBy>恩貴</cp:lastModifiedBy>
  <cp:revision>48</cp:revision>
  <dcterms:created xsi:type="dcterms:W3CDTF">2021-03-26T14:01:37Z</dcterms:created>
  <dcterms:modified xsi:type="dcterms:W3CDTF">2021-05-10T12:52:29Z</dcterms:modified>
</cp:coreProperties>
</file>